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46"/>
  </p:notesMasterIdLst>
  <p:handoutMasterIdLst>
    <p:handoutMasterId r:id="rId47"/>
  </p:handoutMasterIdLst>
  <p:sldIdLst>
    <p:sldId id="11652" r:id="rId7"/>
    <p:sldId id="11638" r:id="rId8"/>
    <p:sldId id="515" r:id="rId9"/>
    <p:sldId id="704" r:id="rId10"/>
    <p:sldId id="703" r:id="rId11"/>
    <p:sldId id="701" r:id="rId12"/>
    <p:sldId id="402" r:id="rId13"/>
    <p:sldId id="11633" r:id="rId14"/>
    <p:sldId id="529" r:id="rId15"/>
    <p:sldId id="525" r:id="rId16"/>
    <p:sldId id="11644" r:id="rId17"/>
    <p:sldId id="388" r:id="rId18"/>
    <p:sldId id="398" r:id="rId19"/>
    <p:sldId id="11648" r:id="rId20"/>
    <p:sldId id="11641" r:id="rId21"/>
    <p:sldId id="395" r:id="rId22"/>
    <p:sldId id="405" r:id="rId23"/>
    <p:sldId id="4810" r:id="rId24"/>
    <p:sldId id="390" r:id="rId25"/>
    <p:sldId id="4789" r:id="rId26"/>
    <p:sldId id="705" r:id="rId27"/>
    <p:sldId id="11631" r:id="rId28"/>
    <p:sldId id="391" r:id="rId29"/>
    <p:sldId id="4781" r:id="rId30"/>
    <p:sldId id="4782" r:id="rId31"/>
    <p:sldId id="4796" r:id="rId32"/>
    <p:sldId id="4798" r:id="rId33"/>
    <p:sldId id="381" r:id="rId34"/>
    <p:sldId id="382" r:id="rId35"/>
    <p:sldId id="340" r:id="rId36"/>
    <p:sldId id="408" r:id="rId37"/>
    <p:sldId id="11646" r:id="rId38"/>
    <p:sldId id="11640" r:id="rId39"/>
    <p:sldId id="11639" r:id="rId40"/>
    <p:sldId id="11626" r:id="rId41"/>
    <p:sldId id="11627" r:id="rId42"/>
    <p:sldId id="422" r:id="rId43"/>
    <p:sldId id="11643" r:id="rId44"/>
    <p:sldId id="11653" r:id="rId45"/>
  </p:sldIdLst>
  <p:sldSz cx="12192000" cy="6858000"/>
  <p:notesSz cx="6805613" cy="9939338"/>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989898"/>
    <a:srgbClr val="FFFFFF"/>
    <a:srgbClr val="000000"/>
    <a:srgbClr val="333333"/>
    <a:srgbClr val="E6304B"/>
    <a:srgbClr val="C0C0C0"/>
    <a:srgbClr val="717171"/>
    <a:srgbClr val="C8D405"/>
    <a:srgbClr val="00A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0" autoAdjust="0"/>
    <p:restoredTop sz="64618" autoAdjust="0"/>
  </p:normalViewPr>
  <p:slideViewPr>
    <p:cSldViewPr snapToGrid="0" showGuides="1">
      <p:cViewPr varScale="1">
        <p:scale>
          <a:sx n="43" d="100"/>
          <a:sy n="43" d="100"/>
        </p:scale>
        <p:origin x="1194" y="42"/>
      </p:cViewPr>
      <p:guideLst>
        <p:guide orient="horz" pos="4152"/>
        <p:guide orient="horz" pos="4020"/>
        <p:guide orient="horz" pos="2163"/>
        <p:guide pos="3842"/>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19256"/>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bertsk\Desktop\Covid%2019%20Barometer%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Total concern </c:v>
                </c:pt>
              </c:strCache>
            </c:strRef>
          </c:tx>
          <c:spPr>
            <a:ln w="28575" cap="rnd">
              <a:solidFill>
                <a:schemeClr val="accent2"/>
              </a:solidFill>
              <a:round/>
            </a:ln>
            <a:effectLst/>
          </c:spPr>
          <c:marker>
            <c:symbol val="none"/>
          </c:marker>
          <c:cat>
            <c:strRef>
              <c:f>Sheet1!$A$2:$A$23</c:f>
              <c:strCache>
                <c:ptCount val="20"/>
                <c:pt idx="0">
                  <c:v>China</c:v>
                </c:pt>
                <c:pt idx="1">
                  <c:v>Republic of Ireland</c:v>
                </c:pt>
                <c:pt idx="2">
                  <c:v>Spain</c:v>
                </c:pt>
                <c:pt idx="3">
                  <c:v>Turkey</c:v>
                </c:pt>
                <c:pt idx="4">
                  <c:v>Brazil</c:v>
                </c:pt>
                <c:pt idx="5">
                  <c:v>South Korea</c:v>
                </c:pt>
                <c:pt idx="6">
                  <c:v>Italy</c:v>
                </c:pt>
                <c:pt idx="7">
                  <c:v>Belgium</c:v>
                </c:pt>
                <c:pt idx="8">
                  <c:v>France</c:v>
                </c:pt>
                <c:pt idx="9">
                  <c:v>Global</c:v>
                </c:pt>
                <c:pt idx="10">
                  <c:v>South Africa</c:v>
                </c:pt>
                <c:pt idx="11">
                  <c:v>Netherlands</c:v>
                </c:pt>
                <c:pt idx="12">
                  <c:v>Canada</c:v>
                </c:pt>
                <c:pt idx="13">
                  <c:v>Poland</c:v>
                </c:pt>
                <c:pt idx="14">
                  <c:v>Nigeria</c:v>
                </c:pt>
                <c:pt idx="15">
                  <c:v>Germany</c:v>
                </c:pt>
                <c:pt idx="16">
                  <c:v>UAE</c:v>
                </c:pt>
                <c:pt idx="17">
                  <c:v>Saudi Arabia</c:v>
                </c:pt>
                <c:pt idx="18">
                  <c:v>UK</c:v>
                </c:pt>
                <c:pt idx="19">
                  <c:v>US</c:v>
                </c:pt>
              </c:strCache>
            </c:strRef>
          </c:cat>
          <c:val>
            <c:numRef>
              <c:f>Sheet1!$C$2:$C$23</c:f>
              <c:numCache>
                <c:formatCode>General</c:formatCode>
                <c:ptCount val="22"/>
                <c:pt idx="0">
                  <c:v>92</c:v>
                </c:pt>
                <c:pt idx="1">
                  <c:v>85</c:v>
                </c:pt>
                <c:pt idx="2">
                  <c:v>85</c:v>
                </c:pt>
                <c:pt idx="3">
                  <c:v>83</c:v>
                </c:pt>
                <c:pt idx="4">
                  <c:v>80</c:v>
                </c:pt>
                <c:pt idx="5">
                  <c:v>79</c:v>
                </c:pt>
                <c:pt idx="6">
                  <c:v>77</c:v>
                </c:pt>
                <c:pt idx="7">
                  <c:v>76</c:v>
                </c:pt>
                <c:pt idx="8">
                  <c:v>75</c:v>
                </c:pt>
                <c:pt idx="9">
                  <c:v>74</c:v>
                </c:pt>
                <c:pt idx="10">
                  <c:v>74</c:v>
                </c:pt>
                <c:pt idx="11">
                  <c:v>74</c:v>
                </c:pt>
                <c:pt idx="12">
                  <c:v>73</c:v>
                </c:pt>
                <c:pt idx="13">
                  <c:v>72</c:v>
                </c:pt>
                <c:pt idx="14">
                  <c:v>71</c:v>
                </c:pt>
                <c:pt idx="15">
                  <c:v>66</c:v>
                </c:pt>
                <c:pt idx="16">
                  <c:v>62</c:v>
                </c:pt>
                <c:pt idx="17">
                  <c:v>62</c:v>
                </c:pt>
                <c:pt idx="18">
                  <c:v>59</c:v>
                </c:pt>
                <c:pt idx="19">
                  <c:v>58</c:v>
                </c:pt>
              </c:numCache>
            </c:numRef>
          </c:val>
          <c:smooth val="0"/>
          <c:extLst>
            <c:ext xmlns:c16="http://schemas.microsoft.com/office/drawing/2014/chart" uri="{C3380CC4-5D6E-409C-BE32-E72D297353CC}">
              <c16:uniqueId val="{00000001-9098-4175-8102-F57177B82C09}"/>
            </c:ext>
          </c:extLst>
        </c:ser>
        <c:ser>
          <c:idx val="2"/>
          <c:order val="1"/>
          <c:tx>
            <c:strRef>
              <c:f>Sheet1!$D$1</c:f>
              <c:strCache>
                <c:ptCount val="1"/>
                <c:pt idx="0">
                  <c:v>Personal health concern</c:v>
                </c:pt>
              </c:strCache>
            </c:strRef>
          </c:tx>
          <c:spPr>
            <a:ln w="28575" cap="rnd">
              <a:solidFill>
                <a:schemeClr val="accent3"/>
              </a:solidFill>
              <a:round/>
            </a:ln>
            <a:effectLst/>
          </c:spPr>
          <c:marker>
            <c:symbol val="none"/>
          </c:marker>
          <c:cat>
            <c:strRef>
              <c:f>Sheet1!$A$2:$A$23</c:f>
              <c:strCache>
                <c:ptCount val="20"/>
                <c:pt idx="0">
                  <c:v>China</c:v>
                </c:pt>
                <c:pt idx="1">
                  <c:v>Republic of Ireland</c:v>
                </c:pt>
                <c:pt idx="2">
                  <c:v>Spain</c:v>
                </c:pt>
                <c:pt idx="3">
                  <c:v>Turkey</c:v>
                </c:pt>
                <c:pt idx="4">
                  <c:v>Brazil</c:v>
                </c:pt>
                <c:pt idx="5">
                  <c:v>South Korea</c:v>
                </c:pt>
                <c:pt idx="6">
                  <c:v>Italy</c:v>
                </c:pt>
                <c:pt idx="7">
                  <c:v>Belgium</c:v>
                </c:pt>
                <c:pt idx="8">
                  <c:v>France</c:v>
                </c:pt>
                <c:pt idx="9">
                  <c:v>Global</c:v>
                </c:pt>
                <c:pt idx="10">
                  <c:v>South Africa</c:v>
                </c:pt>
                <c:pt idx="11">
                  <c:v>Netherlands</c:v>
                </c:pt>
                <c:pt idx="12">
                  <c:v>Canada</c:v>
                </c:pt>
                <c:pt idx="13">
                  <c:v>Poland</c:v>
                </c:pt>
                <c:pt idx="14">
                  <c:v>Nigeria</c:v>
                </c:pt>
                <c:pt idx="15">
                  <c:v>Germany</c:v>
                </c:pt>
                <c:pt idx="16">
                  <c:v>UAE</c:v>
                </c:pt>
                <c:pt idx="17">
                  <c:v>Saudi Arabia</c:v>
                </c:pt>
                <c:pt idx="18">
                  <c:v>UK</c:v>
                </c:pt>
                <c:pt idx="19">
                  <c:v>US</c:v>
                </c:pt>
              </c:strCache>
            </c:strRef>
          </c:cat>
          <c:val>
            <c:numRef>
              <c:f>Sheet1!$D$2:$D$23</c:f>
              <c:numCache>
                <c:formatCode>General</c:formatCode>
                <c:ptCount val="22"/>
                <c:pt idx="0">
                  <c:v>10</c:v>
                </c:pt>
                <c:pt idx="1">
                  <c:v>30</c:v>
                </c:pt>
                <c:pt idx="2">
                  <c:v>31</c:v>
                </c:pt>
                <c:pt idx="3">
                  <c:v>31</c:v>
                </c:pt>
                <c:pt idx="4">
                  <c:v>29</c:v>
                </c:pt>
                <c:pt idx="5">
                  <c:v>23</c:v>
                </c:pt>
                <c:pt idx="6">
                  <c:v>17</c:v>
                </c:pt>
                <c:pt idx="7">
                  <c:v>21</c:v>
                </c:pt>
                <c:pt idx="8">
                  <c:v>16</c:v>
                </c:pt>
                <c:pt idx="9">
                  <c:v>21</c:v>
                </c:pt>
                <c:pt idx="10">
                  <c:v>31</c:v>
                </c:pt>
                <c:pt idx="11">
                  <c:v>13</c:v>
                </c:pt>
                <c:pt idx="12">
                  <c:v>14</c:v>
                </c:pt>
                <c:pt idx="13">
                  <c:v>32</c:v>
                </c:pt>
                <c:pt idx="14">
                  <c:v>18</c:v>
                </c:pt>
                <c:pt idx="15">
                  <c:v>12</c:v>
                </c:pt>
                <c:pt idx="16">
                  <c:v>17</c:v>
                </c:pt>
                <c:pt idx="17">
                  <c:v>20</c:v>
                </c:pt>
                <c:pt idx="18">
                  <c:v>17</c:v>
                </c:pt>
                <c:pt idx="19">
                  <c:v>13</c:v>
                </c:pt>
              </c:numCache>
            </c:numRef>
          </c:val>
          <c:smooth val="0"/>
          <c:extLst>
            <c:ext xmlns:c16="http://schemas.microsoft.com/office/drawing/2014/chart" uri="{C3380CC4-5D6E-409C-BE32-E72D297353CC}">
              <c16:uniqueId val="{00000002-9098-4175-8102-F57177B82C09}"/>
            </c:ext>
          </c:extLst>
        </c:ser>
        <c:dLbls>
          <c:showLegendKey val="0"/>
          <c:showVal val="0"/>
          <c:showCatName val="0"/>
          <c:showSerName val="0"/>
          <c:showPercent val="0"/>
          <c:showBubbleSize val="0"/>
        </c:dLbls>
        <c:smooth val="0"/>
        <c:axId val="742599224"/>
        <c:axId val="742598568"/>
      </c:lineChart>
      <c:catAx>
        <c:axId val="7425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2598568"/>
        <c:crosses val="autoZero"/>
        <c:auto val="1"/>
        <c:lblAlgn val="ctr"/>
        <c:lblOffset val="100"/>
        <c:noMultiLvlLbl val="0"/>
      </c:catAx>
      <c:valAx>
        <c:axId val="742598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2599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solidFill>
                  <a:schemeClr val="tx1"/>
                </a:solidFill>
              </a:rPr>
              <a:t>%</a:t>
            </a:r>
            <a:r>
              <a:rPr lang="en-US" sz="1400" baseline="0" dirty="0">
                <a:solidFill>
                  <a:schemeClr val="tx1"/>
                </a:solidFill>
              </a:rPr>
              <a:t> </a:t>
            </a:r>
            <a:r>
              <a:rPr lang="en-US" sz="1400" dirty="0">
                <a:solidFill>
                  <a:schemeClr val="tx1"/>
                </a:solidFill>
              </a:rPr>
              <a:t>Never</a:t>
            </a:r>
            <a:r>
              <a:rPr lang="en-US" sz="1400" baseline="0" dirty="0">
                <a:solidFill>
                  <a:schemeClr val="tx1"/>
                </a:solidFill>
              </a:rPr>
              <a:t> bought online</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Never bought online</c:v>
                </c:pt>
              </c:strCache>
            </c:strRef>
          </c:tx>
          <c:spPr>
            <a:solidFill>
              <a:schemeClr val="accent1"/>
            </a:solidFill>
            <a:ln>
              <a:noFill/>
            </a:ln>
            <a:effectLst/>
          </c:spPr>
          <c:invertIfNegative val="0"/>
          <c:cat>
            <c:strRef>
              <c:f>Sheet1!$A$2:$A$7</c:f>
              <c:strCache>
                <c:ptCount val="6"/>
                <c:pt idx="0">
                  <c:v>Clothing</c:v>
                </c:pt>
                <c:pt idx="1">
                  <c:v>Electronics</c:v>
                </c:pt>
                <c:pt idx="2">
                  <c:v>Services</c:v>
                </c:pt>
                <c:pt idx="3">
                  <c:v>Cosmetics &amp; personal care</c:v>
                </c:pt>
                <c:pt idx="4">
                  <c:v>Food &amp; beverages</c:v>
                </c:pt>
                <c:pt idx="5">
                  <c:v>Over the counter pharma</c:v>
                </c:pt>
              </c:strCache>
            </c:strRef>
          </c:cat>
          <c:val>
            <c:numRef>
              <c:f>Sheet1!$B$2:$B$7</c:f>
              <c:numCache>
                <c:formatCode>General</c:formatCode>
                <c:ptCount val="6"/>
                <c:pt idx="0">
                  <c:v>22</c:v>
                </c:pt>
                <c:pt idx="1">
                  <c:v>28</c:v>
                </c:pt>
                <c:pt idx="2">
                  <c:v>33</c:v>
                </c:pt>
                <c:pt idx="3">
                  <c:v>40</c:v>
                </c:pt>
                <c:pt idx="4">
                  <c:v>55</c:v>
                </c:pt>
                <c:pt idx="5">
                  <c:v>54</c:v>
                </c:pt>
              </c:numCache>
            </c:numRef>
          </c:val>
          <c:extLst>
            <c:ext xmlns:c16="http://schemas.microsoft.com/office/drawing/2014/chart" uri="{C3380CC4-5D6E-409C-BE32-E72D297353CC}">
              <c16:uniqueId val="{00000000-374C-4D5B-A18F-E16FCE8B8706}"/>
            </c:ext>
          </c:extLst>
        </c:ser>
        <c:dLbls>
          <c:showLegendKey val="0"/>
          <c:showVal val="0"/>
          <c:showCatName val="0"/>
          <c:showSerName val="0"/>
          <c:showPercent val="0"/>
          <c:showBubbleSize val="0"/>
        </c:dLbls>
        <c:gapWidth val="182"/>
        <c:axId val="1201095880"/>
        <c:axId val="1201093912"/>
      </c:barChart>
      <c:catAx>
        <c:axId val="1201095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1093912"/>
        <c:crosses val="autoZero"/>
        <c:auto val="1"/>
        <c:lblAlgn val="ctr"/>
        <c:lblOffset val="100"/>
        <c:noMultiLvlLbl val="0"/>
      </c:catAx>
      <c:valAx>
        <c:axId val="1201093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1095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67072844409898E-2"/>
          <c:y val="0"/>
          <c:w val="0.93544261234568071"/>
          <c:h val="1"/>
        </c:manualLayout>
      </c:layout>
      <c:doughnut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02EB-44A3-9008-E8F466189BB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2EB-44A3-9008-E8F466189BB3}"/>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02EB-44A3-9008-E8F466189BB3}"/>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67072844409898E-2"/>
          <c:y val="0"/>
          <c:w val="0.93544261234568071"/>
          <c:h val="1"/>
        </c:manualLayout>
      </c:layout>
      <c:doughnut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6EBC-4CB6-819D-0F3EC831E36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EBC-4CB6-819D-0F3EC831E36C}"/>
              </c:ext>
            </c:extLst>
          </c:dPt>
          <c:cat>
            <c:numRef>
              <c:f>Sheet1!$A$2:$A$3</c:f>
              <c:numCache>
                <c:formatCode>General</c:formatCode>
                <c:ptCount val="2"/>
              </c:numCache>
            </c:numRef>
          </c:cat>
          <c:val>
            <c:numRef>
              <c:f>Sheet1!$B$2:$B$3</c:f>
              <c:numCache>
                <c:formatCode>General</c:formatCode>
                <c:ptCount val="2"/>
                <c:pt idx="0">
                  <c:v>9</c:v>
                </c:pt>
                <c:pt idx="1">
                  <c:v>91</c:v>
                </c:pt>
              </c:numCache>
            </c:numRef>
          </c:val>
          <c:extLst>
            <c:ext xmlns:c16="http://schemas.microsoft.com/office/drawing/2014/chart" uri="{C3380CC4-5D6E-409C-BE32-E72D297353CC}">
              <c16:uniqueId val="{00000004-6EBC-4CB6-819D-0F3EC831E3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05887185271924E-2"/>
          <c:y val="0"/>
          <c:w val="0.93544261234568071"/>
          <c:h val="1"/>
        </c:manualLayout>
      </c:layout>
      <c:doughnut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EB0D-4E6E-B707-02DE06CD962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0D-4E6E-B707-02DE06CD962D}"/>
              </c:ext>
            </c:extLst>
          </c:dPt>
          <c:cat>
            <c:numRef>
              <c:f>Sheet1!$A$2:$A$3</c:f>
              <c:numCache>
                <c:formatCode>General</c:formatCode>
                <c:ptCount val="2"/>
              </c:numCache>
            </c:numRef>
          </c:cat>
          <c:val>
            <c:numRef>
              <c:f>Sheet1!$B$2:$B$3</c:f>
              <c:numCache>
                <c:formatCode>General</c:formatCode>
                <c:ptCount val="2"/>
                <c:pt idx="0">
                  <c:v>32</c:v>
                </c:pt>
                <c:pt idx="1">
                  <c:v>91</c:v>
                </c:pt>
              </c:numCache>
            </c:numRef>
          </c:val>
          <c:extLst>
            <c:ext xmlns:c16="http://schemas.microsoft.com/office/drawing/2014/chart" uri="{C3380CC4-5D6E-409C-BE32-E72D297353CC}">
              <c16:uniqueId val="{00000004-EB0D-4E6E-B707-02DE06CD962D}"/>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C-532F-43FA-ACEB-79C6E86B397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1A-C1CC-F543-9D77-3F4197FFBB7F}"/>
              </c:ext>
            </c:extLst>
          </c:dPt>
          <c:dPt>
            <c:idx val="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A-532F-43FA-ACEB-79C6E86B397C}"/>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1-532F-43FA-ACEB-79C6E86B397C}"/>
              </c:ext>
            </c:extLst>
          </c:dPt>
          <c:dPt>
            <c:idx val="7"/>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532F-43FA-ACEB-79C6E86B397C}"/>
              </c:ext>
            </c:extLst>
          </c:dPt>
          <c:dPt>
            <c:idx val="1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9-532F-43FA-ACEB-79C6E86B397C}"/>
              </c:ext>
            </c:extLst>
          </c:dPt>
          <c:dPt>
            <c:idx val="1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532F-43FA-ACEB-79C6E86B397C}"/>
              </c:ext>
            </c:extLst>
          </c:dPt>
          <c:dPt>
            <c:idx val="1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532F-43FA-ACEB-79C6E86B397C}"/>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7-532F-43FA-ACEB-79C6E86B397C}"/>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2-532F-43FA-ACEB-79C6E86B397C}"/>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0B-532F-43FA-ACEB-79C6E86B397C}"/>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3-532F-43FA-ACEB-79C6E86B397C}"/>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04-532F-43FA-ACEB-79C6E86B397C}"/>
              </c:ext>
            </c:extLst>
          </c:dPt>
          <c:dPt>
            <c:idx val="20"/>
            <c:invertIfNegative val="0"/>
            <c:bubble3D val="0"/>
            <c:spPr>
              <a:solidFill>
                <a:schemeClr val="accent1"/>
              </a:solidFill>
              <a:ln>
                <a:noFill/>
              </a:ln>
              <a:effectLst/>
            </c:spPr>
            <c:extLst>
              <c:ext xmlns:c16="http://schemas.microsoft.com/office/drawing/2014/chart" uri="{C3380CC4-5D6E-409C-BE32-E72D297353CC}">
                <c16:uniqueId val="{00000005-532F-43FA-ACEB-79C6E86B397C}"/>
              </c:ext>
            </c:extLst>
          </c:dPt>
          <c:cat>
            <c:strRef>
              <c:f>'Finance and purchase'!$A$2:$U$2</c:f>
              <c:strCache>
                <c:ptCount val="21"/>
                <c:pt idx="0">
                  <c:v>China</c:v>
                </c:pt>
                <c:pt idx="1">
                  <c:v>Nigeria</c:v>
                </c:pt>
                <c:pt idx="2">
                  <c:v>Saudi Arabia</c:v>
                </c:pt>
                <c:pt idx="3">
                  <c:v>UAE</c:v>
                </c:pt>
                <c:pt idx="4">
                  <c:v>Brazil</c:v>
                </c:pt>
                <c:pt idx="5">
                  <c:v>Turkey</c:v>
                </c:pt>
                <c:pt idx="6">
                  <c:v>GLOBAL</c:v>
                </c:pt>
                <c:pt idx="7">
                  <c:v>Slovakia</c:v>
                </c:pt>
                <c:pt idx="8">
                  <c:v>South Korea</c:v>
                </c:pt>
                <c:pt idx="9">
                  <c:v>USA</c:v>
                </c:pt>
                <c:pt idx="10">
                  <c:v>Netherlands</c:v>
                </c:pt>
                <c:pt idx="11">
                  <c:v>South Africa</c:v>
                </c:pt>
                <c:pt idx="12">
                  <c:v>Canada</c:v>
                </c:pt>
                <c:pt idx="13">
                  <c:v>Poland</c:v>
                </c:pt>
                <c:pt idx="14">
                  <c:v>UK</c:v>
                </c:pt>
                <c:pt idx="15">
                  <c:v>Republic of Ireland</c:v>
                </c:pt>
                <c:pt idx="16">
                  <c:v>Italy</c:v>
                </c:pt>
                <c:pt idx="17">
                  <c:v>Belgium</c:v>
                </c:pt>
                <c:pt idx="18">
                  <c:v>France</c:v>
                </c:pt>
                <c:pt idx="19">
                  <c:v>Germany</c:v>
                </c:pt>
                <c:pt idx="20">
                  <c:v>Spain</c:v>
                </c:pt>
              </c:strCache>
            </c:strRef>
          </c:cat>
          <c:val>
            <c:numRef>
              <c:f>'Finance and purchase'!$A$3:$U$3</c:f>
              <c:numCache>
                <c:formatCode>General</c:formatCode>
                <c:ptCount val="21"/>
                <c:pt idx="0">
                  <c:v>65</c:v>
                </c:pt>
                <c:pt idx="1">
                  <c:v>57</c:v>
                </c:pt>
                <c:pt idx="2">
                  <c:v>49</c:v>
                </c:pt>
                <c:pt idx="3">
                  <c:v>45</c:v>
                </c:pt>
                <c:pt idx="4">
                  <c:v>37</c:v>
                </c:pt>
                <c:pt idx="5">
                  <c:v>36</c:v>
                </c:pt>
                <c:pt idx="6">
                  <c:v>34</c:v>
                </c:pt>
                <c:pt idx="7">
                  <c:v>34</c:v>
                </c:pt>
                <c:pt idx="8">
                  <c:v>34</c:v>
                </c:pt>
                <c:pt idx="9">
                  <c:v>33</c:v>
                </c:pt>
                <c:pt idx="10">
                  <c:v>32</c:v>
                </c:pt>
                <c:pt idx="11">
                  <c:v>31</c:v>
                </c:pt>
                <c:pt idx="12">
                  <c:v>30</c:v>
                </c:pt>
                <c:pt idx="13">
                  <c:v>30</c:v>
                </c:pt>
                <c:pt idx="14">
                  <c:v>30</c:v>
                </c:pt>
                <c:pt idx="15">
                  <c:v>23</c:v>
                </c:pt>
                <c:pt idx="16">
                  <c:v>22</c:v>
                </c:pt>
                <c:pt idx="17">
                  <c:v>21</c:v>
                </c:pt>
                <c:pt idx="18">
                  <c:v>20</c:v>
                </c:pt>
                <c:pt idx="19">
                  <c:v>20</c:v>
                </c:pt>
                <c:pt idx="20">
                  <c:v>20</c:v>
                </c:pt>
              </c:numCache>
            </c:numRef>
          </c:val>
          <c:extLst>
            <c:ext xmlns:c16="http://schemas.microsoft.com/office/drawing/2014/chart" uri="{C3380CC4-5D6E-409C-BE32-E72D297353CC}">
              <c16:uniqueId val="{00000000-532F-43FA-ACEB-79C6E86B397C}"/>
            </c:ext>
          </c:extLst>
        </c:ser>
        <c:dLbls>
          <c:showLegendKey val="0"/>
          <c:showVal val="0"/>
          <c:showCatName val="0"/>
          <c:showSerName val="0"/>
          <c:showPercent val="0"/>
          <c:showBubbleSize val="0"/>
        </c:dLbls>
        <c:gapWidth val="219"/>
        <c:overlap val="-27"/>
        <c:axId val="475571576"/>
        <c:axId val="475567312"/>
      </c:barChart>
      <c:catAx>
        <c:axId val="47557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5567312"/>
        <c:crosses val="autoZero"/>
        <c:auto val="1"/>
        <c:lblAlgn val="ctr"/>
        <c:lblOffset val="100"/>
        <c:noMultiLvlLbl val="0"/>
      </c:catAx>
      <c:valAx>
        <c:axId val="47556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5571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LATE</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7-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Sheet1!$B$4:$O$4</c:f>
              <c:numCache>
                <c:formatCode>0</c:formatCode>
                <c:ptCount val="14"/>
                <c:pt idx="0">
                  <c:v>56.82</c:v>
                </c:pt>
                <c:pt idx="1">
                  <c:v>70.989999999999995</c:v>
                </c:pt>
                <c:pt idx="2">
                  <c:v>62.68</c:v>
                </c:pt>
                <c:pt idx="3">
                  <c:v>61.260000000000005</c:v>
                </c:pt>
                <c:pt idx="4">
                  <c:v>59.010000000000005</c:v>
                </c:pt>
                <c:pt idx="5">
                  <c:v>58.22</c:v>
                </c:pt>
                <c:pt idx="6">
                  <c:v>58</c:v>
                </c:pt>
                <c:pt idx="7">
                  <c:v>43.05</c:v>
                </c:pt>
                <c:pt idx="8">
                  <c:v>40.730000000000004</c:v>
                </c:pt>
                <c:pt idx="9">
                  <c:v>38.019999999999996</c:v>
                </c:pt>
                <c:pt idx="10">
                  <c:v>34.510000000000005</c:v>
                </c:pt>
                <c:pt idx="11">
                  <c:v>26.560000000000002</c:v>
                </c:pt>
                <c:pt idx="12">
                  <c:v>26.41</c:v>
                </c:pt>
                <c:pt idx="13">
                  <c:v>20.54</c:v>
                </c:pt>
              </c:numCache>
            </c:numRef>
          </c:val>
          <c:extLst>
            <c:ext xmlns:c16="http://schemas.microsoft.com/office/drawing/2014/chart" uri="{C3380CC4-5D6E-409C-BE32-E72D297353CC}">
              <c16:uniqueId val="{00000000-2BF5-4BDE-AF73-F8646D935423}"/>
            </c:ext>
          </c:extLst>
        </c:ser>
        <c:ser>
          <c:idx val="1"/>
          <c:order val="1"/>
          <c:tx>
            <c:strRef>
              <c:f>Sheet1!$A$5</c:f>
              <c:strCache>
                <c:ptCount val="1"/>
              </c:strCache>
            </c:strRef>
          </c:tx>
          <c:spPr>
            <a:solidFill>
              <a:schemeClr val="accent2"/>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Sheet1!$B$5:$O$5</c:f>
            </c:numRef>
          </c:val>
          <c:extLst>
            <c:ext xmlns:c16="http://schemas.microsoft.com/office/drawing/2014/chart" uri="{C3380CC4-5D6E-409C-BE32-E72D297353CC}">
              <c16:uniqueId val="{00000001-2BF5-4BDE-AF73-F8646D935423}"/>
            </c:ext>
          </c:extLst>
        </c:ser>
        <c:ser>
          <c:idx val="2"/>
          <c:order val="2"/>
          <c:tx>
            <c:strRef>
              <c:f>Sheet1!$A$6</c:f>
              <c:strCache>
                <c:ptCount val="1"/>
              </c:strCache>
            </c:strRef>
          </c:tx>
          <c:spPr>
            <a:solidFill>
              <a:schemeClr val="accent3"/>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Sheet1!$B$6:$O$6</c:f>
            </c:numRef>
          </c:val>
          <c:extLst>
            <c:ext xmlns:c16="http://schemas.microsoft.com/office/drawing/2014/chart" uri="{C3380CC4-5D6E-409C-BE32-E72D297353CC}">
              <c16:uniqueId val="{00000002-2BF5-4BDE-AF73-F8646D935423}"/>
            </c:ext>
          </c:extLst>
        </c:ser>
        <c:ser>
          <c:idx val="3"/>
          <c:order val="3"/>
          <c:tx>
            <c:strRef>
              <c:f>Sheet1!$A$7</c:f>
              <c:strCache>
                <c:ptCount val="1"/>
                <c:pt idx="0">
                  <c:v>MID</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8-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Sheet1!$B$7:$O$7</c:f>
              <c:numCache>
                <c:formatCode>0</c:formatCode>
                <c:ptCount val="14"/>
                <c:pt idx="0">
                  <c:v>38.4</c:v>
                </c:pt>
                <c:pt idx="1">
                  <c:v>51.47</c:v>
                </c:pt>
                <c:pt idx="2">
                  <c:v>49.82</c:v>
                </c:pt>
                <c:pt idx="3">
                  <c:v>47.2</c:v>
                </c:pt>
                <c:pt idx="4">
                  <c:v>48.22</c:v>
                </c:pt>
                <c:pt idx="5">
                  <c:v>41.599999999999994</c:v>
                </c:pt>
                <c:pt idx="6">
                  <c:v>42.629999999999995</c:v>
                </c:pt>
                <c:pt idx="7">
                  <c:v>36.33</c:v>
                </c:pt>
                <c:pt idx="8">
                  <c:v>38.900000000000006</c:v>
                </c:pt>
                <c:pt idx="9">
                  <c:v>26.59</c:v>
                </c:pt>
                <c:pt idx="10">
                  <c:v>24.94</c:v>
                </c:pt>
                <c:pt idx="11">
                  <c:v>26.63</c:v>
                </c:pt>
                <c:pt idx="12">
                  <c:v>22.72</c:v>
                </c:pt>
                <c:pt idx="13">
                  <c:v>17.07</c:v>
                </c:pt>
              </c:numCache>
            </c:numRef>
          </c:val>
          <c:extLst>
            <c:ext xmlns:c16="http://schemas.microsoft.com/office/drawing/2014/chart" uri="{C3380CC4-5D6E-409C-BE32-E72D297353CC}">
              <c16:uniqueId val="{00000003-2BF5-4BDE-AF73-F8646D935423}"/>
            </c:ext>
          </c:extLst>
        </c:ser>
        <c:ser>
          <c:idx val="4"/>
          <c:order val="4"/>
          <c:tx>
            <c:strRef>
              <c:f>Sheet1!$A$8</c:f>
              <c:strCache>
                <c:ptCount val="1"/>
              </c:strCache>
            </c:strRef>
          </c:tx>
          <c:spPr>
            <a:solidFill>
              <a:schemeClr val="accent5"/>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Sheet1!$B$8:$O$8</c:f>
            </c:numRef>
          </c:val>
          <c:extLst>
            <c:ext xmlns:c16="http://schemas.microsoft.com/office/drawing/2014/chart" uri="{C3380CC4-5D6E-409C-BE32-E72D297353CC}">
              <c16:uniqueId val="{00000004-2BF5-4BDE-AF73-F8646D935423}"/>
            </c:ext>
          </c:extLst>
        </c:ser>
        <c:ser>
          <c:idx val="5"/>
          <c:order val="5"/>
          <c:tx>
            <c:strRef>
              <c:f>Sheet1!$A$9</c:f>
              <c:strCache>
                <c:ptCount val="1"/>
              </c:strCache>
            </c:strRef>
          </c:tx>
          <c:spPr>
            <a:solidFill>
              <a:schemeClr val="accent6"/>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Sheet1!$B$9:$O$9</c:f>
            </c:numRef>
          </c:val>
          <c:extLst>
            <c:ext xmlns:c16="http://schemas.microsoft.com/office/drawing/2014/chart" uri="{C3380CC4-5D6E-409C-BE32-E72D297353CC}">
              <c16:uniqueId val="{00000005-2BF5-4BDE-AF73-F8646D935423}"/>
            </c:ext>
          </c:extLst>
        </c:ser>
        <c:ser>
          <c:idx val="6"/>
          <c:order val="6"/>
          <c:tx>
            <c:strRef>
              <c:f>Sheet1!$A$10</c:f>
              <c:strCache>
                <c:ptCount val="1"/>
                <c:pt idx="0">
                  <c:v>EARLY</c:v>
                </c:pt>
              </c:strCache>
            </c:strRef>
          </c:tx>
          <c:spPr>
            <a:solidFill>
              <a:schemeClr val="tx2">
                <a:lumMod val="20000"/>
                <a:lumOff val="80000"/>
              </a:schemeClr>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9-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Sheet1!$B$10:$O$10</c:f>
              <c:numCache>
                <c:formatCode>0</c:formatCode>
                <c:ptCount val="14"/>
                <c:pt idx="0">
                  <c:v>23.07</c:v>
                </c:pt>
                <c:pt idx="1">
                  <c:v>34.619999999999997</c:v>
                </c:pt>
                <c:pt idx="2">
                  <c:v>37.82</c:v>
                </c:pt>
                <c:pt idx="3">
                  <c:v>30.810000000000002</c:v>
                </c:pt>
                <c:pt idx="4">
                  <c:v>31.87</c:v>
                </c:pt>
                <c:pt idx="5">
                  <c:v>29.130000000000003</c:v>
                </c:pt>
                <c:pt idx="6">
                  <c:v>26.380000000000003</c:v>
                </c:pt>
                <c:pt idx="7">
                  <c:v>27.71</c:v>
                </c:pt>
                <c:pt idx="8">
                  <c:v>26.92</c:v>
                </c:pt>
                <c:pt idx="9">
                  <c:v>18.16</c:v>
                </c:pt>
                <c:pt idx="10">
                  <c:v>19.57</c:v>
                </c:pt>
                <c:pt idx="11">
                  <c:v>22.45</c:v>
                </c:pt>
                <c:pt idx="12">
                  <c:v>18.57</c:v>
                </c:pt>
                <c:pt idx="13">
                  <c:v>12.489999999999998</c:v>
                </c:pt>
              </c:numCache>
            </c:numRef>
          </c:val>
          <c:extLst>
            <c:ext xmlns:c16="http://schemas.microsoft.com/office/drawing/2014/chart" uri="{C3380CC4-5D6E-409C-BE32-E72D297353CC}">
              <c16:uniqueId val="{00000006-2BF5-4BDE-AF73-F8646D935423}"/>
            </c:ext>
          </c:extLst>
        </c:ser>
        <c:dLbls>
          <c:showLegendKey val="0"/>
          <c:showVal val="0"/>
          <c:showCatName val="0"/>
          <c:showSerName val="0"/>
          <c:showPercent val="0"/>
          <c:showBubbleSize val="0"/>
        </c:dLbls>
        <c:gapWidth val="300"/>
        <c:axId val="114592344"/>
        <c:axId val="114598576"/>
      </c:barChart>
      <c:catAx>
        <c:axId val="11459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598576"/>
        <c:crosses val="autoZero"/>
        <c:auto val="1"/>
        <c:lblAlgn val="ctr"/>
        <c:lblOffset val="100"/>
        <c:noMultiLvlLbl val="0"/>
      </c:catAx>
      <c:valAx>
        <c:axId val="114598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592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LATE</c:v>
                </c:pt>
              </c:strCache>
            </c:strRef>
          </c:tx>
          <c:spPr>
            <a:solidFill>
              <a:schemeClr val="accent2">
                <a:lumMod val="50000"/>
              </a:schemeClr>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7-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Sheet1!$B$4:$O$4</c:f>
              <c:numCache>
                <c:formatCode>0</c:formatCode>
                <c:ptCount val="14"/>
                <c:pt idx="0">
                  <c:v>56.82</c:v>
                </c:pt>
                <c:pt idx="1">
                  <c:v>70.989999999999995</c:v>
                </c:pt>
                <c:pt idx="2">
                  <c:v>62.68</c:v>
                </c:pt>
                <c:pt idx="3">
                  <c:v>61.260000000000005</c:v>
                </c:pt>
                <c:pt idx="4">
                  <c:v>59.010000000000005</c:v>
                </c:pt>
                <c:pt idx="5">
                  <c:v>58.22</c:v>
                </c:pt>
                <c:pt idx="6">
                  <c:v>58</c:v>
                </c:pt>
                <c:pt idx="7">
                  <c:v>43.05</c:v>
                </c:pt>
                <c:pt idx="8">
                  <c:v>40.730000000000004</c:v>
                </c:pt>
                <c:pt idx="9">
                  <c:v>38.019999999999996</c:v>
                </c:pt>
                <c:pt idx="10">
                  <c:v>34.510000000000005</c:v>
                </c:pt>
                <c:pt idx="11">
                  <c:v>26.560000000000002</c:v>
                </c:pt>
                <c:pt idx="12">
                  <c:v>26.41</c:v>
                </c:pt>
                <c:pt idx="13">
                  <c:v>20.54</c:v>
                </c:pt>
              </c:numCache>
            </c:numRef>
          </c:val>
          <c:extLst>
            <c:ext xmlns:c16="http://schemas.microsoft.com/office/drawing/2014/chart" uri="{C3380CC4-5D6E-409C-BE32-E72D297353CC}">
              <c16:uniqueId val="{00000000-2BF5-4BDE-AF73-F8646D935423}"/>
            </c:ext>
          </c:extLst>
        </c:ser>
        <c:ser>
          <c:idx val="1"/>
          <c:order val="1"/>
          <c:tx>
            <c:strRef>
              <c:f>Sheet1!$A$5</c:f>
              <c:strCache>
                <c:ptCount val="1"/>
              </c:strCache>
            </c:strRef>
          </c:tx>
          <c:spPr>
            <a:solidFill>
              <a:schemeClr val="accent2"/>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Sheet1!$B$5:$O$5</c:f>
            </c:numRef>
          </c:val>
          <c:extLst>
            <c:ext xmlns:c16="http://schemas.microsoft.com/office/drawing/2014/chart" uri="{C3380CC4-5D6E-409C-BE32-E72D297353CC}">
              <c16:uniqueId val="{00000001-2BF5-4BDE-AF73-F8646D935423}"/>
            </c:ext>
          </c:extLst>
        </c:ser>
        <c:ser>
          <c:idx val="2"/>
          <c:order val="2"/>
          <c:tx>
            <c:strRef>
              <c:f>Sheet1!$A$6</c:f>
              <c:strCache>
                <c:ptCount val="1"/>
              </c:strCache>
            </c:strRef>
          </c:tx>
          <c:spPr>
            <a:solidFill>
              <a:schemeClr val="accent3"/>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Sheet1!$B$6:$O$6</c:f>
            </c:numRef>
          </c:val>
          <c:extLst>
            <c:ext xmlns:c16="http://schemas.microsoft.com/office/drawing/2014/chart" uri="{C3380CC4-5D6E-409C-BE32-E72D297353CC}">
              <c16:uniqueId val="{00000002-2BF5-4BDE-AF73-F8646D935423}"/>
            </c:ext>
          </c:extLst>
        </c:ser>
        <c:ser>
          <c:idx val="3"/>
          <c:order val="3"/>
          <c:tx>
            <c:strRef>
              <c:f>Sheet1!$A$7</c:f>
              <c:strCache>
                <c:ptCount val="1"/>
                <c:pt idx="0">
                  <c:v>MID</c:v>
                </c:pt>
              </c:strCache>
            </c:strRef>
          </c:tx>
          <c:spPr>
            <a:solidFill>
              <a:schemeClr val="accent2">
                <a:lumMod val="60000"/>
                <a:lumOff val="40000"/>
              </a:schemeClr>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Sheet1!$B$7:$O$7</c:f>
              <c:numCache>
                <c:formatCode>0</c:formatCode>
                <c:ptCount val="14"/>
                <c:pt idx="0">
                  <c:v>38.4</c:v>
                </c:pt>
                <c:pt idx="1">
                  <c:v>51.47</c:v>
                </c:pt>
                <c:pt idx="2">
                  <c:v>49.82</c:v>
                </c:pt>
                <c:pt idx="3">
                  <c:v>47.2</c:v>
                </c:pt>
                <c:pt idx="4">
                  <c:v>48.22</c:v>
                </c:pt>
                <c:pt idx="5">
                  <c:v>41.599999999999994</c:v>
                </c:pt>
                <c:pt idx="6">
                  <c:v>42.629999999999995</c:v>
                </c:pt>
                <c:pt idx="7">
                  <c:v>36.33</c:v>
                </c:pt>
                <c:pt idx="8">
                  <c:v>38.900000000000006</c:v>
                </c:pt>
                <c:pt idx="9">
                  <c:v>26.59</c:v>
                </c:pt>
                <c:pt idx="10">
                  <c:v>24.94</c:v>
                </c:pt>
                <c:pt idx="11">
                  <c:v>26.63</c:v>
                </c:pt>
                <c:pt idx="12">
                  <c:v>22.72</c:v>
                </c:pt>
                <c:pt idx="13">
                  <c:v>17.07</c:v>
                </c:pt>
              </c:numCache>
            </c:numRef>
          </c:val>
          <c:extLst>
            <c:ext xmlns:c16="http://schemas.microsoft.com/office/drawing/2014/chart" uri="{C3380CC4-5D6E-409C-BE32-E72D297353CC}">
              <c16:uniqueId val="{00000003-2BF5-4BDE-AF73-F8646D935423}"/>
            </c:ext>
          </c:extLst>
        </c:ser>
        <c:ser>
          <c:idx val="4"/>
          <c:order val="4"/>
          <c:tx>
            <c:strRef>
              <c:f>Sheet1!$A$8</c:f>
              <c:strCache>
                <c:ptCount val="1"/>
              </c:strCache>
            </c:strRef>
          </c:tx>
          <c:spPr>
            <a:solidFill>
              <a:schemeClr val="accent5"/>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Sheet1!$B$8:$O$8</c:f>
            </c:numRef>
          </c:val>
          <c:extLst>
            <c:ext xmlns:c16="http://schemas.microsoft.com/office/drawing/2014/chart" uri="{C3380CC4-5D6E-409C-BE32-E72D297353CC}">
              <c16:uniqueId val="{00000004-2BF5-4BDE-AF73-F8646D935423}"/>
            </c:ext>
          </c:extLst>
        </c:ser>
        <c:ser>
          <c:idx val="5"/>
          <c:order val="5"/>
          <c:tx>
            <c:strRef>
              <c:f>Sheet1!$A$9</c:f>
              <c:strCache>
                <c:ptCount val="1"/>
              </c:strCache>
            </c:strRef>
          </c:tx>
          <c:spPr>
            <a:solidFill>
              <a:schemeClr val="accent6"/>
            </a:solidFill>
            <a:ln>
              <a:noFill/>
            </a:ln>
            <a:effectLst/>
          </c:spPr>
          <c:invertIfNegative val="0"/>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Sheet1!$B$9:$O$9</c:f>
            </c:numRef>
          </c:val>
          <c:extLst>
            <c:ext xmlns:c16="http://schemas.microsoft.com/office/drawing/2014/chart" uri="{C3380CC4-5D6E-409C-BE32-E72D297353CC}">
              <c16:uniqueId val="{00000005-2BF5-4BDE-AF73-F8646D935423}"/>
            </c:ext>
          </c:extLst>
        </c:ser>
        <c:ser>
          <c:idx val="6"/>
          <c:order val="6"/>
          <c:tx>
            <c:strRef>
              <c:f>Sheet1!$A$10</c:f>
              <c:strCache>
                <c:ptCount val="1"/>
                <c:pt idx="0">
                  <c:v>EARLY</c:v>
                </c:pt>
              </c:strCache>
            </c:strRef>
          </c:tx>
          <c:spPr>
            <a:solidFill>
              <a:schemeClr val="accent2">
                <a:lumMod val="20000"/>
                <a:lumOff val="80000"/>
              </a:schemeClr>
            </a:solidFill>
            <a:ln>
              <a:noFill/>
            </a:ln>
            <a:effectLst/>
          </c:spPr>
          <c:invertIfNegative val="0"/>
          <c:dPt>
            <c:idx val="0"/>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9-2BF5-4BDE-AF73-F8646D935423}"/>
              </c:ext>
            </c:extLst>
          </c:dPt>
          <c:cat>
            <c:strRef>
              <c:f>Sheet1!$B$1:$O$3</c:f>
              <c:strCache>
                <c:ptCount val="14"/>
                <c:pt idx="0">
                  <c:v>Cinema</c:v>
                </c:pt>
                <c:pt idx="1">
                  <c:v>Internet surfing</c:v>
                </c:pt>
                <c:pt idx="2">
                  <c:v>TV</c:v>
                </c:pt>
                <c:pt idx="3">
                  <c:v>Social network</c:v>
                </c:pt>
                <c:pt idx="4">
                  <c:v>Websites</c:v>
                </c:pt>
                <c:pt idx="5">
                  <c:v>Instant messaging</c:v>
                </c:pt>
                <c:pt idx="6">
                  <c:v>Online videos</c:v>
                </c:pt>
                <c:pt idx="7">
                  <c:v>TV on demand</c:v>
                </c:pt>
                <c:pt idx="8">
                  <c:v>e-mail</c:v>
                </c:pt>
                <c:pt idx="9">
                  <c:v>Podcasts/music streaming music</c:v>
                </c:pt>
                <c:pt idx="10">
                  <c:v>Online/Streaming radio</c:v>
                </c:pt>
                <c:pt idx="11">
                  <c:v>Radio</c:v>
                </c:pt>
                <c:pt idx="12">
                  <c:v>Newspaper</c:v>
                </c:pt>
                <c:pt idx="13">
                  <c:v>Magazines</c:v>
                </c:pt>
              </c:strCache>
            </c:strRef>
          </c:cat>
          <c:val>
            <c:numRef>
              <c:f>Sheet1!$B$10:$O$10</c:f>
              <c:numCache>
                <c:formatCode>0</c:formatCode>
                <c:ptCount val="14"/>
                <c:pt idx="0">
                  <c:v>23.07</c:v>
                </c:pt>
                <c:pt idx="1">
                  <c:v>34.619999999999997</c:v>
                </c:pt>
                <c:pt idx="2">
                  <c:v>37.82</c:v>
                </c:pt>
                <c:pt idx="3">
                  <c:v>30.810000000000002</c:v>
                </c:pt>
                <c:pt idx="4">
                  <c:v>31.87</c:v>
                </c:pt>
                <c:pt idx="5">
                  <c:v>29.130000000000003</c:v>
                </c:pt>
                <c:pt idx="6">
                  <c:v>26.380000000000003</c:v>
                </c:pt>
                <c:pt idx="7">
                  <c:v>27.71</c:v>
                </c:pt>
                <c:pt idx="8">
                  <c:v>26.92</c:v>
                </c:pt>
                <c:pt idx="9">
                  <c:v>18.16</c:v>
                </c:pt>
                <c:pt idx="10">
                  <c:v>19.57</c:v>
                </c:pt>
                <c:pt idx="11">
                  <c:v>22.45</c:v>
                </c:pt>
                <c:pt idx="12">
                  <c:v>18.57</c:v>
                </c:pt>
                <c:pt idx="13">
                  <c:v>12.489999999999998</c:v>
                </c:pt>
              </c:numCache>
            </c:numRef>
          </c:val>
          <c:extLst>
            <c:ext xmlns:c16="http://schemas.microsoft.com/office/drawing/2014/chart" uri="{C3380CC4-5D6E-409C-BE32-E72D297353CC}">
              <c16:uniqueId val="{00000006-2BF5-4BDE-AF73-F8646D935423}"/>
            </c:ext>
          </c:extLst>
        </c:ser>
        <c:dLbls>
          <c:showLegendKey val="0"/>
          <c:showVal val="0"/>
          <c:showCatName val="0"/>
          <c:showSerName val="0"/>
          <c:showPercent val="0"/>
          <c:showBubbleSize val="0"/>
        </c:dLbls>
        <c:gapWidth val="300"/>
        <c:axId val="114592344"/>
        <c:axId val="114598576"/>
      </c:barChart>
      <c:catAx>
        <c:axId val="11459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598576"/>
        <c:crosses val="autoZero"/>
        <c:auto val="1"/>
        <c:lblAlgn val="ctr"/>
        <c:lblOffset val="100"/>
        <c:noMultiLvlLbl val="0"/>
      </c:catAx>
      <c:valAx>
        <c:axId val="114598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592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Sheet4!$A$13</c:f>
              <c:strCache>
                <c:ptCount val="1"/>
                <c:pt idx="0">
                  <c:v>Early</c:v>
                </c:pt>
              </c:strCache>
            </c:strRef>
          </c:tx>
          <c:spPr>
            <a:solidFill>
              <a:schemeClr val="bg2">
                <a:lumMod val="50000"/>
              </a:schemeClr>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Sheet4!$B$13:$G$13</c:f>
              <c:numCache>
                <c:formatCode>General</c:formatCode>
                <c:ptCount val="6"/>
                <c:pt idx="0">
                  <c:v>27.189999999999998</c:v>
                </c:pt>
                <c:pt idx="1">
                  <c:v>26.07</c:v>
                </c:pt>
                <c:pt idx="2">
                  <c:v>14.33</c:v>
                </c:pt>
                <c:pt idx="3">
                  <c:v>17.939999999999998</c:v>
                </c:pt>
                <c:pt idx="4">
                  <c:v>20.43</c:v>
                </c:pt>
                <c:pt idx="5">
                  <c:v>9.41</c:v>
                </c:pt>
              </c:numCache>
            </c:numRef>
          </c:val>
          <c:extLst>
            <c:ext xmlns:c16="http://schemas.microsoft.com/office/drawing/2014/chart" uri="{C3380CC4-5D6E-409C-BE32-E72D297353CC}">
              <c16:uniqueId val="{00000000-CC3C-4E81-AA4A-547CFF65080B}"/>
            </c:ext>
          </c:extLst>
        </c:ser>
        <c:ser>
          <c:idx val="1"/>
          <c:order val="1"/>
          <c:tx>
            <c:strRef>
              <c:f>Sheet4!$A$14</c:f>
              <c:strCache>
                <c:ptCount val="1"/>
                <c:pt idx="0">
                  <c:v>Mid</c:v>
                </c:pt>
              </c:strCache>
            </c:strRef>
          </c:tx>
          <c:spPr>
            <a:solidFill>
              <a:schemeClr val="bg2">
                <a:lumMod val="75000"/>
              </a:schemeClr>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Sheet4!$B$14:$G$14</c:f>
              <c:numCache>
                <c:formatCode>General</c:formatCode>
                <c:ptCount val="6"/>
                <c:pt idx="0">
                  <c:v>41.03</c:v>
                </c:pt>
                <c:pt idx="1">
                  <c:v>41.010000000000005</c:v>
                </c:pt>
                <c:pt idx="2">
                  <c:v>25.22</c:v>
                </c:pt>
                <c:pt idx="3">
                  <c:v>31.21</c:v>
                </c:pt>
                <c:pt idx="4">
                  <c:v>32.92</c:v>
                </c:pt>
                <c:pt idx="5">
                  <c:v>13.2</c:v>
                </c:pt>
              </c:numCache>
            </c:numRef>
          </c:val>
          <c:extLst>
            <c:ext xmlns:c16="http://schemas.microsoft.com/office/drawing/2014/chart" uri="{C3380CC4-5D6E-409C-BE32-E72D297353CC}">
              <c16:uniqueId val="{00000001-CC3C-4E81-AA4A-547CFF65080B}"/>
            </c:ext>
          </c:extLst>
        </c:ser>
        <c:ser>
          <c:idx val="2"/>
          <c:order val="2"/>
          <c:tx>
            <c:strRef>
              <c:f>Sheet4!$A$15</c:f>
              <c:strCache>
                <c:ptCount val="1"/>
                <c:pt idx="0">
                  <c:v>Late</c:v>
                </c:pt>
              </c:strCache>
            </c:strRef>
          </c:tx>
          <c:spPr>
            <a:solidFill>
              <a:schemeClr val="bg2"/>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Sheet4!$B$15:$G$15</c:f>
              <c:numCache>
                <c:formatCode>General</c:formatCode>
                <c:ptCount val="6"/>
                <c:pt idx="0">
                  <c:v>51.32</c:v>
                </c:pt>
                <c:pt idx="1">
                  <c:v>41.05</c:v>
                </c:pt>
                <c:pt idx="2">
                  <c:v>30.39</c:v>
                </c:pt>
                <c:pt idx="3">
                  <c:v>29.799999999999997</c:v>
                </c:pt>
                <c:pt idx="4">
                  <c:v>29.1</c:v>
                </c:pt>
                <c:pt idx="5">
                  <c:v>14.58</c:v>
                </c:pt>
              </c:numCache>
            </c:numRef>
          </c:val>
          <c:extLst>
            <c:ext xmlns:c16="http://schemas.microsoft.com/office/drawing/2014/chart" uri="{C3380CC4-5D6E-409C-BE32-E72D297353CC}">
              <c16:uniqueId val="{00000002-CC3C-4E81-AA4A-547CFF65080B}"/>
            </c:ext>
          </c:extLst>
        </c:ser>
        <c:ser>
          <c:idx val="3"/>
          <c:order val="3"/>
          <c:tx>
            <c:strRef>
              <c:f>Sheet4!$A$16</c:f>
              <c:strCache>
                <c:ptCount val="1"/>
                <c:pt idx="0">
                  <c:v>Late Italy only</c:v>
                </c:pt>
              </c:strCache>
            </c:strRef>
          </c:tx>
          <c:spPr>
            <a:solidFill>
              <a:schemeClr val="bg2">
                <a:lumMod val="60000"/>
                <a:lumOff val="40000"/>
              </a:schemeClr>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Sheet4!$B$16:$G$16</c:f>
              <c:numCache>
                <c:formatCode>General</c:formatCode>
                <c:ptCount val="6"/>
                <c:pt idx="0">
                  <c:v>60.929999999999993</c:v>
                </c:pt>
                <c:pt idx="1">
                  <c:v>49.120000000000005</c:v>
                </c:pt>
                <c:pt idx="2">
                  <c:v>16.25</c:v>
                </c:pt>
                <c:pt idx="3">
                  <c:v>33.54</c:v>
                </c:pt>
                <c:pt idx="4">
                  <c:v>33.18</c:v>
                </c:pt>
                <c:pt idx="5">
                  <c:v>9.58</c:v>
                </c:pt>
              </c:numCache>
            </c:numRef>
          </c:val>
          <c:extLst>
            <c:ext xmlns:c16="http://schemas.microsoft.com/office/drawing/2014/chart" uri="{C3380CC4-5D6E-409C-BE32-E72D297353CC}">
              <c16:uniqueId val="{00000003-CC3C-4E81-AA4A-547CFF65080B}"/>
            </c:ext>
          </c:extLst>
        </c:ser>
        <c:ser>
          <c:idx val="4"/>
          <c:order val="4"/>
          <c:tx>
            <c:strRef>
              <c:f>Sheet4!$A$17</c:f>
              <c:strCache>
                <c:ptCount val="1"/>
                <c:pt idx="0">
                  <c:v>Late China only</c:v>
                </c:pt>
              </c:strCache>
            </c:strRef>
          </c:tx>
          <c:spPr>
            <a:solidFill>
              <a:schemeClr val="bg2">
                <a:lumMod val="40000"/>
                <a:lumOff val="60000"/>
              </a:schemeClr>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Sheet4!$B$17:$G$17</c:f>
              <c:numCache>
                <c:formatCode>General</c:formatCode>
                <c:ptCount val="6"/>
                <c:pt idx="0">
                  <c:v>32.06</c:v>
                </c:pt>
                <c:pt idx="1">
                  <c:v>24.75</c:v>
                </c:pt>
                <c:pt idx="2">
                  <c:v>58.629999999999995</c:v>
                </c:pt>
                <c:pt idx="3">
                  <c:v>22.29</c:v>
                </c:pt>
                <c:pt idx="4">
                  <c:v>20.91</c:v>
                </c:pt>
                <c:pt idx="5">
                  <c:v>24.59</c:v>
                </c:pt>
              </c:numCache>
            </c:numRef>
          </c:val>
          <c:extLst>
            <c:ext xmlns:c16="http://schemas.microsoft.com/office/drawing/2014/chart" uri="{C3380CC4-5D6E-409C-BE32-E72D297353CC}">
              <c16:uniqueId val="{00000004-CC3C-4E81-AA4A-547CFF65080B}"/>
            </c:ext>
          </c:extLst>
        </c:ser>
        <c:ser>
          <c:idx val="5"/>
          <c:order val="5"/>
          <c:tx>
            <c:strRef>
              <c:f>Sheet4!$A$18</c:f>
              <c:strCache>
                <c:ptCount val="1"/>
                <c:pt idx="0">
                  <c:v>Spain</c:v>
                </c:pt>
              </c:strCache>
            </c:strRef>
          </c:tx>
          <c:spPr>
            <a:solidFill>
              <a:schemeClr val="bg2">
                <a:lumMod val="20000"/>
                <a:lumOff val="80000"/>
              </a:schemeClr>
            </a:solidFill>
            <a:ln>
              <a:noFill/>
            </a:ln>
            <a:effectLst/>
          </c:spPr>
          <c:invertIfNegative val="0"/>
          <c:cat>
            <c:strRef>
              <c:f>Sheet4!$B$12:$G$12</c:f>
              <c:strCache>
                <c:ptCount val="6"/>
                <c:pt idx="0">
                  <c:v>WhatsApp</c:v>
                </c:pt>
                <c:pt idx="1">
                  <c:v>Facebook</c:v>
                </c:pt>
                <c:pt idx="2">
                  <c:v>Other Social Networks</c:v>
                </c:pt>
                <c:pt idx="3">
                  <c:v>Instagram</c:v>
                </c:pt>
                <c:pt idx="4">
                  <c:v>Facebook Messenger</c:v>
                </c:pt>
                <c:pt idx="5">
                  <c:v>TikTok</c:v>
                </c:pt>
              </c:strCache>
            </c:strRef>
          </c:cat>
          <c:val>
            <c:numRef>
              <c:f>Sheet4!$B$18:$G$18</c:f>
              <c:numCache>
                <c:formatCode>General</c:formatCode>
                <c:ptCount val="6"/>
                <c:pt idx="0">
                  <c:v>76.069999999999993</c:v>
                </c:pt>
                <c:pt idx="1">
                  <c:v>48.81</c:v>
                </c:pt>
                <c:pt idx="2">
                  <c:v>26.45</c:v>
                </c:pt>
                <c:pt idx="3">
                  <c:v>40.049999999999997</c:v>
                </c:pt>
                <c:pt idx="4">
                  <c:v>28.92</c:v>
                </c:pt>
                <c:pt idx="5">
                  <c:v>11.67</c:v>
                </c:pt>
              </c:numCache>
            </c:numRef>
          </c:val>
          <c:extLst>
            <c:ext xmlns:c16="http://schemas.microsoft.com/office/drawing/2014/chart" uri="{C3380CC4-5D6E-409C-BE32-E72D297353CC}">
              <c16:uniqueId val="{00000005-CC3C-4E81-AA4A-547CFF65080B}"/>
            </c:ext>
          </c:extLst>
        </c:ser>
        <c:dLbls>
          <c:showLegendKey val="0"/>
          <c:showVal val="0"/>
          <c:showCatName val="0"/>
          <c:showSerName val="0"/>
          <c:showPercent val="0"/>
          <c:showBubbleSize val="0"/>
        </c:dLbls>
        <c:gapWidth val="219"/>
        <c:overlap val="-27"/>
        <c:axId val="230569952"/>
        <c:axId val="495683336"/>
      </c:barChart>
      <c:catAx>
        <c:axId val="2305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5683336"/>
        <c:crosses val="autoZero"/>
        <c:auto val="1"/>
        <c:lblAlgn val="ctr"/>
        <c:lblOffset val="100"/>
        <c:noMultiLvlLbl val="0"/>
      </c:catAx>
      <c:valAx>
        <c:axId val="495683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056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 usage'!$A$2</c:f>
              <c:strCache>
                <c:ptCount val="1"/>
                <c:pt idx="0">
                  <c:v>Global</c:v>
                </c:pt>
              </c:strCache>
            </c:strRef>
          </c:tx>
          <c:spPr>
            <a:solidFill>
              <a:schemeClr val="accent2">
                <a:lumMod val="50000"/>
              </a:schemeClr>
            </a:solidFill>
            <a:ln>
              <a:noFill/>
            </a:ln>
            <a:effectLst/>
          </c:spPr>
          <c:invertIfNegative val="0"/>
          <c:cat>
            <c:strRef>
              <c:f>'Media usage'!$B$1:$G$1</c:f>
              <c:strCache>
                <c:ptCount val="6"/>
                <c:pt idx="0">
                  <c:v>Whatsapp</c:v>
                </c:pt>
                <c:pt idx="1">
                  <c:v>Facebook</c:v>
                </c:pt>
                <c:pt idx="2">
                  <c:v>Facebook Messenger</c:v>
                </c:pt>
                <c:pt idx="3">
                  <c:v>Instagram</c:v>
                </c:pt>
                <c:pt idx="4">
                  <c:v>Other Social Networks</c:v>
                </c:pt>
                <c:pt idx="5">
                  <c:v>Tik Tok</c:v>
                </c:pt>
              </c:strCache>
            </c:strRef>
          </c:cat>
          <c:val>
            <c:numRef>
              <c:f>'Media usage'!$B$2:$G$2</c:f>
              <c:numCache>
                <c:formatCode>General</c:formatCode>
                <c:ptCount val="6"/>
                <c:pt idx="0">
                  <c:v>40</c:v>
                </c:pt>
                <c:pt idx="1">
                  <c:v>37</c:v>
                </c:pt>
                <c:pt idx="2">
                  <c:v>29</c:v>
                </c:pt>
                <c:pt idx="3">
                  <c:v>28</c:v>
                </c:pt>
                <c:pt idx="4">
                  <c:v>24</c:v>
                </c:pt>
                <c:pt idx="5">
                  <c:v>13</c:v>
                </c:pt>
              </c:numCache>
            </c:numRef>
          </c:val>
          <c:extLst>
            <c:ext xmlns:c16="http://schemas.microsoft.com/office/drawing/2014/chart" uri="{C3380CC4-5D6E-409C-BE32-E72D297353CC}">
              <c16:uniqueId val="{00000000-D189-43F3-8D76-0C4F0368A4AA}"/>
            </c:ext>
          </c:extLst>
        </c:ser>
        <c:ser>
          <c:idx val="1"/>
          <c:order val="1"/>
          <c:tx>
            <c:strRef>
              <c:f>'Media usage'!$A$3</c:f>
              <c:strCache>
                <c:ptCount val="1"/>
                <c:pt idx="0">
                  <c:v>18-34</c:v>
                </c:pt>
              </c:strCache>
            </c:strRef>
          </c:tx>
          <c:spPr>
            <a:solidFill>
              <a:schemeClr val="accent2">
                <a:lumMod val="75000"/>
              </a:schemeClr>
            </a:solidFill>
            <a:ln>
              <a:noFill/>
            </a:ln>
            <a:effectLst/>
          </c:spPr>
          <c:invertIfNegative val="0"/>
          <c:cat>
            <c:strRef>
              <c:f>'Media usage'!$B$1:$G$1</c:f>
              <c:strCache>
                <c:ptCount val="6"/>
                <c:pt idx="0">
                  <c:v>Whatsapp</c:v>
                </c:pt>
                <c:pt idx="1">
                  <c:v>Facebook</c:v>
                </c:pt>
                <c:pt idx="2">
                  <c:v>Facebook Messenger</c:v>
                </c:pt>
                <c:pt idx="3">
                  <c:v>Instagram</c:v>
                </c:pt>
                <c:pt idx="4">
                  <c:v>Other Social Networks</c:v>
                </c:pt>
                <c:pt idx="5">
                  <c:v>Tik Tok</c:v>
                </c:pt>
              </c:strCache>
            </c:strRef>
          </c:cat>
          <c:val>
            <c:numRef>
              <c:f>'Media usage'!$B$3:$G$3</c:f>
              <c:numCache>
                <c:formatCode>General</c:formatCode>
                <c:ptCount val="6"/>
                <c:pt idx="0">
                  <c:v>47</c:v>
                </c:pt>
                <c:pt idx="1">
                  <c:v>45</c:v>
                </c:pt>
                <c:pt idx="2">
                  <c:v>38</c:v>
                </c:pt>
                <c:pt idx="3">
                  <c:v>44.47</c:v>
                </c:pt>
                <c:pt idx="4">
                  <c:v>36</c:v>
                </c:pt>
                <c:pt idx="5">
                  <c:v>22</c:v>
                </c:pt>
              </c:numCache>
            </c:numRef>
          </c:val>
          <c:extLst>
            <c:ext xmlns:c16="http://schemas.microsoft.com/office/drawing/2014/chart" uri="{C3380CC4-5D6E-409C-BE32-E72D297353CC}">
              <c16:uniqueId val="{00000001-D189-43F3-8D76-0C4F0368A4AA}"/>
            </c:ext>
          </c:extLst>
        </c:ser>
        <c:ser>
          <c:idx val="2"/>
          <c:order val="2"/>
          <c:tx>
            <c:strRef>
              <c:f>'Media usage'!$A$4</c:f>
              <c:strCache>
                <c:ptCount val="1"/>
                <c:pt idx="0">
                  <c:v>35-54</c:v>
                </c:pt>
              </c:strCache>
            </c:strRef>
          </c:tx>
          <c:spPr>
            <a:solidFill>
              <a:schemeClr val="accent2"/>
            </a:solidFill>
            <a:ln>
              <a:noFill/>
            </a:ln>
            <a:effectLst/>
          </c:spPr>
          <c:invertIfNegative val="0"/>
          <c:cat>
            <c:strRef>
              <c:f>'Media usage'!$B$1:$G$1</c:f>
              <c:strCache>
                <c:ptCount val="6"/>
                <c:pt idx="0">
                  <c:v>Whatsapp</c:v>
                </c:pt>
                <c:pt idx="1">
                  <c:v>Facebook</c:v>
                </c:pt>
                <c:pt idx="2">
                  <c:v>Facebook Messenger</c:v>
                </c:pt>
                <c:pt idx="3">
                  <c:v>Instagram</c:v>
                </c:pt>
                <c:pt idx="4">
                  <c:v>Other Social Networks</c:v>
                </c:pt>
                <c:pt idx="5">
                  <c:v>Tik Tok</c:v>
                </c:pt>
              </c:strCache>
            </c:strRef>
          </c:cat>
          <c:val>
            <c:numRef>
              <c:f>'Media usage'!$B$4:$G$4</c:f>
              <c:numCache>
                <c:formatCode>General</c:formatCode>
                <c:ptCount val="6"/>
                <c:pt idx="0">
                  <c:v>41</c:v>
                </c:pt>
                <c:pt idx="1">
                  <c:v>40</c:v>
                </c:pt>
                <c:pt idx="2">
                  <c:v>31</c:v>
                </c:pt>
                <c:pt idx="3">
                  <c:v>28</c:v>
                </c:pt>
                <c:pt idx="4">
                  <c:v>23</c:v>
                </c:pt>
                <c:pt idx="5">
                  <c:v>12</c:v>
                </c:pt>
              </c:numCache>
            </c:numRef>
          </c:val>
          <c:extLst>
            <c:ext xmlns:c16="http://schemas.microsoft.com/office/drawing/2014/chart" uri="{C3380CC4-5D6E-409C-BE32-E72D297353CC}">
              <c16:uniqueId val="{00000002-D189-43F3-8D76-0C4F0368A4AA}"/>
            </c:ext>
          </c:extLst>
        </c:ser>
        <c:ser>
          <c:idx val="3"/>
          <c:order val="3"/>
          <c:tx>
            <c:strRef>
              <c:f>'Media usage'!$A$5</c:f>
              <c:strCache>
                <c:ptCount val="1"/>
                <c:pt idx="0">
                  <c:v>54+</c:v>
                </c:pt>
              </c:strCache>
            </c:strRef>
          </c:tx>
          <c:spPr>
            <a:solidFill>
              <a:schemeClr val="accent2">
                <a:lumMod val="60000"/>
                <a:lumOff val="40000"/>
              </a:schemeClr>
            </a:solidFill>
            <a:ln>
              <a:noFill/>
            </a:ln>
            <a:effectLst/>
          </c:spPr>
          <c:invertIfNegative val="0"/>
          <c:cat>
            <c:strRef>
              <c:f>'Media usage'!$B$1:$G$1</c:f>
              <c:strCache>
                <c:ptCount val="6"/>
                <c:pt idx="0">
                  <c:v>Whatsapp</c:v>
                </c:pt>
                <c:pt idx="1">
                  <c:v>Facebook</c:v>
                </c:pt>
                <c:pt idx="2">
                  <c:v>Facebook Messenger</c:v>
                </c:pt>
                <c:pt idx="3">
                  <c:v>Instagram</c:v>
                </c:pt>
                <c:pt idx="4">
                  <c:v>Other Social Networks</c:v>
                </c:pt>
                <c:pt idx="5">
                  <c:v>Tik Tok</c:v>
                </c:pt>
              </c:strCache>
            </c:strRef>
          </c:cat>
          <c:val>
            <c:numRef>
              <c:f>'Media usage'!$B$5:$G$5</c:f>
              <c:numCache>
                <c:formatCode>General</c:formatCode>
                <c:ptCount val="6"/>
                <c:pt idx="0">
                  <c:v>25</c:v>
                </c:pt>
                <c:pt idx="1">
                  <c:v>22</c:v>
                </c:pt>
                <c:pt idx="2">
                  <c:v>14</c:v>
                </c:pt>
                <c:pt idx="3">
                  <c:v>9</c:v>
                </c:pt>
                <c:pt idx="4">
                  <c:v>7</c:v>
                </c:pt>
                <c:pt idx="5">
                  <c:v>3</c:v>
                </c:pt>
              </c:numCache>
            </c:numRef>
          </c:val>
          <c:extLst>
            <c:ext xmlns:c16="http://schemas.microsoft.com/office/drawing/2014/chart" uri="{C3380CC4-5D6E-409C-BE32-E72D297353CC}">
              <c16:uniqueId val="{00000003-D189-43F3-8D76-0C4F0368A4AA}"/>
            </c:ext>
          </c:extLst>
        </c:ser>
        <c:dLbls>
          <c:showLegendKey val="0"/>
          <c:showVal val="0"/>
          <c:showCatName val="0"/>
          <c:showSerName val="0"/>
          <c:showPercent val="0"/>
          <c:showBubbleSize val="0"/>
        </c:dLbls>
        <c:gapWidth val="219"/>
        <c:overlap val="-27"/>
        <c:axId val="662777512"/>
        <c:axId val="662779808"/>
      </c:barChart>
      <c:catAx>
        <c:axId val="66277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2779808"/>
        <c:crosses val="autoZero"/>
        <c:auto val="1"/>
        <c:lblAlgn val="ctr"/>
        <c:lblOffset val="100"/>
        <c:noMultiLvlLbl val="0"/>
      </c:catAx>
      <c:valAx>
        <c:axId val="66277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2777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2"/>
            <c:invertIfNegative val="0"/>
            <c:bubble3D val="0"/>
            <c:spPr>
              <a:solidFill>
                <a:schemeClr val="accent6"/>
              </a:solidFill>
              <a:ln>
                <a:noFill/>
              </a:ln>
              <a:effectLst/>
            </c:spPr>
            <c:extLst>
              <c:ext xmlns:c16="http://schemas.microsoft.com/office/drawing/2014/chart" uri="{C3380CC4-5D6E-409C-BE32-E72D297353CC}">
                <c16:uniqueId val="{00000001-39DE-4D8E-9286-A18BA9CFD8EC}"/>
              </c:ext>
            </c:extLst>
          </c:dPt>
          <c:cat>
            <c:strRef>
              <c:f>Sheet2!$A$2:$A$14</c:f>
              <c:strCache>
                <c:ptCount val="13"/>
                <c:pt idx="0">
                  <c:v>Other</c:v>
                </c:pt>
                <c:pt idx="1">
                  <c:v>Digital Healthcare platforms (paid)</c:v>
                </c:pt>
                <c:pt idx="2">
                  <c:v>Social media - people I know</c:v>
                </c:pt>
                <c:pt idx="3">
                  <c:v>Social media - influencers</c:v>
                </c:pt>
                <c:pt idx="4">
                  <c:v>My friends and family</c:v>
                </c:pt>
                <c:pt idx="5">
                  <c:v>Pharmacist</c:v>
                </c:pt>
                <c:pt idx="6">
                  <c:v>Healthcare phoneline</c:v>
                </c:pt>
                <c:pt idx="7">
                  <c:v>My healthcare provider</c:v>
                </c:pt>
                <c:pt idx="8">
                  <c:v>Digital Healthcare platforms (free)</c:v>
                </c:pt>
                <c:pt idx="9">
                  <c:v>My doctor</c:v>
                </c:pt>
                <c:pt idx="10">
                  <c:v>International advisory body websites</c:v>
                </c:pt>
                <c:pt idx="11">
                  <c:v>Government agency websites</c:v>
                </c:pt>
                <c:pt idx="12">
                  <c:v>National media channels</c:v>
                </c:pt>
              </c:strCache>
            </c:strRef>
          </c:cat>
          <c:val>
            <c:numRef>
              <c:f>Sheet2!$B$2:$B$14</c:f>
              <c:numCache>
                <c:formatCode>General</c:formatCode>
                <c:ptCount val="13"/>
                <c:pt idx="0">
                  <c:v>4.6100000000000003</c:v>
                </c:pt>
                <c:pt idx="1">
                  <c:v>9.74</c:v>
                </c:pt>
                <c:pt idx="2">
                  <c:v>11.44</c:v>
                </c:pt>
                <c:pt idx="3">
                  <c:v>11.44</c:v>
                </c:pt>
                <c:pt idx="4">
                  <c:v>16.34</c:v>
                </c:pt>
                <c:pt idx="5">
                  <c:v>17.72</c:v>
                </c:pt>
                <c:pt idx="6">
                  <c:v>18.239999999999998</c:v>
                </c:pt>
                <c:pt idx="7">
                  <c:v>19.93</c:v>
                </c:pt>
                <c:pt idx="8">
                  <c:v>19.98</c:v>
                </c:pt>
                <c:pt idx="9">
                  <c:v>33.590000000000003</c:v>
                </c:pt>
                <c:pt idx="10">
                  <c:v>36.82</c:v>
                </c:pt>
                <c:pt idx="11">
                  <c:v>48.66</c:v>
                </c:pt>
                <c:pt idx="12">
                  <c:v>52.25</c:v>
                </c:pt>
              </c:numCache>
            </c:numRef>
          </c:val>
          <c:extLst>
            <c:ext xmlns:c16="http://schemas.microsoft.com/office/drawing/2014/chart" uri="{C3380CC4-5D6E-409C-BE32-E72D297353CC}">
              <c16:uniqueId val="{00000000-187A-4791-B68A-026D084CD9A1}"/>
            </c:ext>
          </c:extLst>
        </c:ser>
        <c:dLbls>
          <c:showLegendKey val="0"/>
          <c:showVal val="0"/>
          <c:showCatName val="0"/>
          <c:showSerName val="0"/>
          <c:showPercent val="0"/>
          <c:showBubbleSize val="0"/>
        </c:dLbls>
        <c:gapWidth val="182"/>
        <c:axId val="114595296"/>
        <c:axId val="114608088"/>
      </c:barChart>
      <c:catAx>
        <c:axId val="11459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608088"/>
        <c:crosses val="autoZero"/>
        <c:auto val="1"/>
        <c:lblAlgn val="ctr"/>
        <c:lblOffset val="100"/>
        <c:noMultiLvlLbl val="0"/>
      </c:catAx>
      <c:valAx>
        <c:axId val="114608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59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89898"/>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497-4E80-B27F-8627A04A742C}"/>
              </c:ext>
            </c:extLst>
          </c:dPt>
          <c:dPt>
            <c:idx val="11"/>
            <c:invertIfNegative val="0"/>
            <c:bubble3D val="0"/>
            <c:spPr>
              <a:solidFill>
                <a:srgbClr val="989898"/>
              </a:solidFill>
              <a:ln>
                <a:noFill/>
              </a:ln>
              <a:effectLst/>
            </c:spPr>
            <c:extLst>
              <c:ext xmlns:c16="http://schemas.microsoft.com/office/drawing/2014/chart" uri="{C3380CC4-5D6E-409C-BE32-E72D297353CC}">
                <c16:uniqueId val="{00000003-4613-4CDE-9C26-5551D0F72532}"/>
              </c:ext>
            </c:extLst>
          </c:dPt>
          <c:cat>
            <c:strRef>
              <c:f>Sheet3!$A$1:$A$12</c:f>
              <c:strCache>
                <c:ptCount val="12"/>
                <c:pt idx="0">
                  <c:v>Stop advertising</c:v>
                </c:pt>
                <c:pt idx="1">
                  <c:v>Bring all their production and factories to $ {HidxCountry.selected.text}</c:v>
                </c:pt>
                <c:pt idx="2">
                  <c:v>Set up call centers to answer consumers' questions</c:v>
                </c:pt>
                <c:pt idx="3">
                  <c:v>Encourage people to take annual leave</c:v>
                </c:pt>
                <c:pt idx="4">
                  <c:v>Help their consumers by offering discounts and promotions</c:v>
                </c:pt>
                <c:pt idx="5">
                  <c:v>Make donations to support scientific research</c:v>
                </c:pt>
                <c:pt idx="6">
                  <c:v>Foster the use of digital communication tools at work</c:v>
                </c:pt>
                <c:pt idx="7">
                  <c:v>Make themselves available to the government to understand how they can be helpful</c:v>
                </c:pt>
                <c:pt idx="8">
                  <c:v>Make donations to support the purchase of masks and sanitizers for hospitals</c:v>
                </c:pt>
                <c:pt idx="9">
                  <c:v>Have plans in place to protect the supply of services or products to consumers</c:v>
                </c:pt>
                <c:pt idx="10">
                  <c:v>Favour flexible working</c:v>
                </c:pt>
                <c:pt idx="11">
                  <c:v>Worry about their employees' health, sanitizing workplaces</c:v>
                </c:pt>
              </c:strCache>
            </c:strRef>
          </c:cat>
          <c:val>
            <c:numRef>
              <c:f>Sheet3!$B$1:$B$12</c:f>
              <c:numCache>
                <c:formatCode>General</c:formatCode>
                <c:ptCount val="12"/>
                <c:pt idx="0">
                  <c:v>7.7608299526411503E-2</c:v>
                </c:pt>
                <c:pt idx="1">
                  <c:v>0.15132320536511701</c:v>
                </c:pt>
                <c:pt idx="2">
                  <c:v>0.192183601687652</c:v>
                </c:pt>
                <c:pt idx="3">
                  <c:v>0.21879762580192699</c:v>
                </c:pt>
                <c:pt idx="4">
                  <c:v>0.2982202837397</c:v>
                </c:pt>
                <c:pt idx="5">
                  <c:v>0.31358657282162899</c:v>
                </c:pt>
                <c:pt idx="6">
                  <c:v>0.34408619943652102</c:v>
                </c:pt>
                <c:pt idx="7">
                  <c:v>0.35377225845810101</c:v>
                </c:pt>
                <c:pt idx="8">
                  <c:v>0.41310511992077298</c:v>
                </c:pt>
                <c:pt idx="9">
                  <c:v>0.447200249891891</c:v>
                </c:pt>
                <c:pt idx="10">
                  <c:v>0.61901752171352997</c:v>
                </c:pt>
                <c:pt idx="11">
                  <c:v>0.77951137427089701</c:v>
                </c:pt>
              </c:numCache>
            </c:numRef>
          </c:val>
          <c:extLst>
            <c:ext xmlns:c16="http://schemas.microsoft.com/office/drawing/2014/chart" uri="{C3380CC4-5D6E-409C-BE32-E72D297353CC}">
              <c16:uniqueId val="{00000000-3497-4E80-B27F-8627A04A742C}"/>
            </c:ext>
          </c:extLst>
        </c:ser>
        <c:dLbls>
          <c:showLegendKey val="0"/>
          <c:showVal val="0"/>
          <c:showCatName val="0"/>
          <c:showSerName val="0"/>
          <c:showPercent val="0"/>
          <c:showBubbleSize val="0"/>
        </c:dLbls>
        <c:gapWidth val="182"/>
        <c:axId val="114621536"/>
        <c:axId val="114621864"/>
      </c:barChart>
      <c:catAx>
        <c:axId val="11462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621864"/>
        <c:crosses val="autoZero"/>
        <c:auto val="1"/>
        <c:lblAlgn val="ctr"/>
        <c:lblOffset val="100"/>
        <c:noMultiLvlLbl val="0"/>
      </c:catAx>
      <c:valAx>
        <c:axId val="114621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62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EC1A-45C8-AA43-E301F3C97712}"/>
              </c:ext>
            </c:extLst>
          </c:dPt>
          <c:dPt>
            <c:idx val="2"/>
            <c:invertIfNegative val="0"/>
            <c:bubble3D val="0"/>
            <c:spPr>
              <a:solidFill>
                <a:schemeClr val="bg2"/>
              </a:solidFill>
              <a:ln>
                <a:noFill/>
              </a:ln>
              <a:effectLst/>
            </c:spPr>
            <c:extLst>
              <c:ext xmlns:c16="http://schemas.microsoft.com/office/drawing/2014/chart" uri="{C3380CC4-5D6E-409C-BE32-E72D297353CC}">
                <c16:uniqueId val="{00000001-EC1A-45C8-AA43-E301F3C9771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2-EC1A-45C8-AA43-E301F3C9771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EC1A-45C8-AA43-E301F3C97712}"/>
              </c:ext>
            </c:extLst>
          </c:dPt>
          <c:cat>
            <c:strRef>
              <c:f>'Companies should do'!$B$8:$J$8</c:f>
              <c:strCache>
                <c:ptCount val="9"/>
                <c:pt idx="0">
                  <c:v>Should talk about how they could be helpful in the new everyday life</c:v>
                </c:pt>
                <c:pt idx="1">
                  <c:v>Should inform about their efforts to face the situation</c:v>
                </c:pt>
                <c:pt idx="2">
                  <c:v>Should NOT exploit the coronavirus situation to promote the brand</c:v>
                </c:pt>
                <c:pt idx="3">
                  <c:v>Should use a reassuring tone</c:v>
                </c:pt>
                <c:pt idx="4">
                  <c:v>Should offer a positive perspective</c:v>
                </c:pt>
                <c:pt idx="5">
                  <c:v>Should communicate the brand values </c:v>
                </c:pt>
                <c:pt idx="6">
                  <c:v>Should talk about brands like they have always done</c:v>
                </c:pt>
                <c:pt idx="7">
                  <c:v>Should talk about their own brand in a carefree and light way</c:v>
                </c:pt>
                <c:pt idx="8">
                  <c:v>Should avoid humorous tones</c:v>
                </c:pt>
              </c:strCache>
            </c:strRef>
          </c:cat>
          <c:val>
            <c:numRef>
              <c:f>'Companies should do'!$B$9:$J$9</c:f>
              <c:numCache>
                <c:formatCode>General</c:formatCode>
                <c:ptCount val="9"/>
                <c:pt idx="0">
                  <c:v>77</c:v>
                </c:pt>
                <c:pt idx="1">
                  <c:v>75</c:v>
                </c:pt>
                <c:pt idx="2">
                  <c:v>75</c:v>
                </c:pt>
                <c:pt idx="3">
                  <c:v>71</c:v>
                </c:pt>
                <c:pt idx="4">
                  <c:v>65</c:v>
                </c:pt>
                <c:pt idx="5">
                  <c:v>64</c:v>
                </c:pt>
                <c:pt idx="6">
                  <c:v>54</c:v>
                </c:pt>
                <c:pt idx="7">
                  <c:v>50</c:v>
                </c:pt>
                <c:pt idx="8">
                  <c:v>41</c:v>
                </c:pt>
              </c:numCache>
            </c:numRef>
          </c:val>
          <c:extLst>
            <c:ext xmlns:c16="http://schemas.microsoft.com/office/drawing/2014/chart" uri="{C3380CC4-5D6E-409C-BE32-E72D297353CC}">
              <c16:uniqueId val="{00000000-AD72-42CD-8DBF-2FDF08B650F4}"/>
            </c:ext>
          </c:extLst>
        </c:ser>
        <c:dLbls>
          <c:showLegendKey val="0"/>
          <c:showVal val="0"/>
          <c:showCatName val="0"/>
          <c:showSerName val="0"/>
          <c:showPercent val="0"/>
          <c:showBubbleSize val="0"/>
        </c:dLbls>
        <c:gapWidth val="219"/>
        <c:overlap val="-27"/>
        <c:axId val="478351392"/>
        <c:axId val="476995224"/>
      </c:barChart>
      <c:catAx>
        <c:axId val="47835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6995224"/>
        <c:crosses val="autoZero"/>
        <c:auto val="1"/>
        <c:lblAlgn val="ctr"/>
        <c:lblOffset val="100"/>
        <c:noMultiLvlLbl val="0"/>
      </c:catAx>
      <c:valAx>
        <c:axId val="476995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835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25/03/2020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25/03/2020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2</a:t>
            </a:fld>
            <a:endParaRPr lang="en-GB"/>
          </a:p>
        </p:txBody>
      </p:sp>
    </p:spTree>
    <p:extLst>
      <p:ext uri="{BB962C8B-B14F-4D97-AF65-F5344CB8AC3E}">
        <p14:creationId xmlns:p14="http://schemas.microsoft.com/office/powerpoint/2010/main" val="125000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18</a:t>
            </a:fld>
            <a:endParaRPr lang="en-GB"/>
          </a:p>
        </p:txBody>
      </p:sp>
    </p:spTree>
    <p:extLst>
      <p:ext uri="{BB962C8B-B14F-4D97-AF65-F5344CB8AC3E}">
        <p14:creationId xmlns:p14="http://schemas.microsoft.com/office/powerpoint/2010/main" val="33783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5900C33-90AE-4963-9AD8-3B07939F57E9}" type="slidenum">
              <a:rPr lang="en-GB" smtClean="0"/>
              <a:t>20</a:t>
            </a:fld>
            <a:endParaRPr lang="en-GB" dirty="0"/>
          </a:p>
        </p:txBody>
      </p:sp>
    </p:spTree>
    <p:extLst>
      <p:ext uri="{BB962C8B-B14F-4D97-AF65-F5344CB8AC3E}">
        <p14:creationId xmlns:p14="http://schemas.microsoft.com/office/powerpoint/2010/main" val="206289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25</a:t>
            </a:fld>
            <a:endParaRPr lang="en-GB" dirty="0"/>
          </a:p>
        </p:txBody>
      </p:sp>
    </p:spTree>
    <p:extLst>
      <p:ext uri="{BB962C8B-B14F-4D97-AF65-F5344CB8AC3E}">
        <p14:creationId xmlns:p14="http://schemas.microsoft.com/office/powerpoint/2010/main" val="167967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28</a:t>
            </a:fld>
            <a:endParaRPr lang="en-GB"/>
          </a:p>
        </p:txBody>
      </p:sp>
    </p:spTree>
    <p:extLst>
      <p:ext uri="{BB962C8B-B14F-4D97-AF65-F5344CB8AC3E}">
        <p14:creationId xmlns:p14="http://schemas.microsoft.com/office/powerpoint/2010/main" val="126549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r>
              <a:rPr lang="en-GB" sz="1200">
                <a:solidFill>
                  <a:schemeClr val="bg1"/>
                </a:solidFill>
                <a:latin typeface="Arial" panose="020B0604020202020204" pitchFamily="34" charset="0"/>
                <a:cs typeface="Arial" panose="020B0604020202020204" pitchFamily="34" charset="0"/>
              </a:rPr>
              <a:t>Why do we need to build strong brand? In the past 14 years, the biggest lesson we’ve learned is that: Strong brands generate superior shareholder returns. Global Top100 outperforms S&amp;P by a significant 53%, 3times higher than MSCI index. The most powerful top10, the brands enjoyed the highest customer endorsement and loyalty outgrown MSCI by 5 times. 0 based-budgeting has collapsed in 2018. Brand investment is a must-do for all the companies to ensure long-term sustainable financial growth, especially in the VUCA world.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2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32</a:t>
            </a:fld>
            <a:endParaRPr lang="en-GB"/>
          </a:p>
        </p:txBody>
      </p:sp>
    </p:spTree>
    <p:extLst>
      <p:ext uri="{BB962C8B-B14F-4D97-AF65-F5344CB8AC3E}">
        <p14:creationId xmlns:p14="http://schemas.microsoft.com/office/powerpoint/2010/main" val="245421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governments impose lockdowns this figure increases, but the economic outlook is likely driving consumers to save. Combined with a reduction in availability of online purchases in travel, and work/social clothing purchases.</a:t>
            </a:r>
          </a:p>
        </p:txBody>
      </p:sp>
      <p:sp>
        <p:nvSpPr>
          <p:cNvPr id="4" name="Slide Number Placeholder 3"/>
          <p:cNvSpPr>
            <a:spLocks noGrp="1"/>
          </p:cNvSpPr>
          <p:nvPr>
            <p:ph type="sldNum" sz="quarter" idx="5"/>
          </p:nvPr>
        </p:nvSpPr>
        <p:spPr/>
        <p:txBody>
          <a:bodyPr/>
          <a:lstStyle/>
          <a:p>
            <a:fld id="{65900C33-90AE-4963-9AD8-3B07939F57E9}" type="slidenum">
              <a:rPr lang="en-GB" smtClean="0"/>
              <a:t>33</a:t>
            </a:fld>
            <a:endParaRPr lang="en-GB"/>
          </a:p>
        </p:txBody>
      </p:sp>
    </p:spTree>
    <p:extLst>
      <p:ext uri="{BB962C8B-B14F-4D97-AF65-F5344CB8AC3E}">
        <p14:creationId xmlns:p14="http://schemas.microsoft.com/office/powerpoint/2010/main" val="374541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LVMH (France) is to convert perfume facilities to hand sanitizer production. </a:t>
            </a:r>
            <a:br>
              <a:rPr lang="en-GB" sz="1200" dirty="0">
                <a:effectLst/>
              </a:rPr>
            </a:br>
            <a:br>
              <a:rPr lang="en-GB" sz="1200" dirty="0">
                <a:effectLst/>
              </a:rPr>
            </a:br>
            <a:r>
              <a:rPr lang="en-GB" sz="1200" dirty="0">
                <a:effectLst/>
              </a:rPr>
              <a:t>Burger King (US) is giving away children’s meals as schools shut down. </a:t>
            </a:r>
            <a:br>
              <a:rPr lang="en-GB" sz="1200" dirty="0">
                <a:effectLst/>
              </a:rPr>
            </a:br>
            <a:br>
              <a:rPr lang="en-GB" sz="1200" dirty="0">
                <a:effectLst/>
              </a:rPr>
            </a:br>
            <a:r>
              <a:rPr lang="en-GB" sz="1200" dirty="0">
                <a:effectLst/>
              </a:rPr>
              <a:t>Globally, supermarkets are responding to increased demand by expanding their delivery service, and limiting numbers of items per shopper to curb stockpiling. </a:t>
            </a:r>
            <a:br>
              <a:rPr lang="en-GB" sz="1200" dirty="0">
                <a:effectLst/>
              </a:rPr>
            </a:br>
            <a:br>
              <a:rPr lang="en-GB" sz="1200" dirty="0">
                <a:effectLst/>
              </a:rPr>
            </a:br>
            <a:r>
              <a:rPr lang="en-GB" sz="1200" dirty="0">
                <a:effectLst/>
              </a:rPr>
              <a:t>Morrisons (UK) will launch a call </a:t>
            </a:r>
            <a:r>
              <a:rPr lang="en-GB" sz="1200" dirty="0" err="1">
                <a:effectLst/>
              </a:rPr>
              <a:t>center</a:t>
            </a:r>
            <a:r>
              <a:rPr lang="en-GB" sz="1200" dirty="0">
                <a:effectLst/>
              </a:rPr>
              <a:t> to enable orders to be taken over the phone for customers who do not shop online as well as introducing a new range of easy to order food parcels. </a:t>
            </a:r>
            <a:br>
              <a:rPr lang="en-GB" sz="1200" dirty="0">
                <a:effectLst/>
              </a:rPr>
            </a:br>
            <a:br>
              <a:rPr lang="en-GB" sz="1200" dirty="0">
                <a:effectLst/>
              </a:rPr>
            </a:br>
            <a:r>
              <a:rPr lang="en-GB" sz="1200" dirty="0">
                <a:effectLst/>
              </a:rPr>
              <a:t>Sainsbury’s (UK) is closing its cafes and meat, fish and pizza service to free up its staff for delivery demand. </a:t>
            </a:r>
            <a:br>
              <a:rPr lang="en-GB" sz="1200" dirty="0">
                <a:effectLst/>
              </a:rPr>
            </a:br>
            <a:br>
              <a:rPr lang="en-GB" sz="1200" dirty="0">
                <a:effectLst/>
              </a:rPr>
            </a:br>
            <a:r>
              <a:rPr lang="en-GB" sz="1200" dirty="0">
                <a:effectLst/>
              </a:rPr>
              <a:t>Iceland &amp; Lidl (UK), Woolworths (Australia), Dollar General (US) are among the grocery stores to amend their opening hours to include a morning period exclusively for elderly and high-risk shoppers. </a:t>
            </a:r>
            <a:br>
              <a:rPr lang="en-GB" sz="1200" dirty="0">
                <a:effectLst/>
              </a:rPr>
            </a:br>
            <a:br>
              <a:rPr lang="en-GB" sz="1200" dirty="0">
                <a:effectLst/>
              </a:rPr>
            </a:br>
            <a:r>
              <a:rPr lang="en-GB" sz="1200" dirty="0">
                <a:effectLst/>
              </a:rPr>
              <a:t>Hema (Netherlands) has been able to get ahead of shifting demand using new software to recalculate a daily forecast. </a:t>
            </a:r>
            <a:br>
              <a:rPr lang="en-GB" sz="1200" dirty="0">
                <a:effectLst/>
              </a:rPr>
            </a:br>
            <a:br>
              <a:rPr lang="en-GB" sz="1200" dirty="0">
                <a:effectLst/>
              </a:rPr>
            </a:br>
            <a:r>
              <a:rPr lang="en-GB" sz="1200" dirty="0">
                <a:effectLst/>
              </a:rPr>
              <a:t>John Lewis &amp; Partners (UK) has transferred 500 staff to Waitrose to help cope with the huge demand from shoppers stocking up on food and household staples. </a:t>
            </a:r>
            <a:br>
              <a:rPr lang="en-GB" sz="1200" dirty="0">
                <a:effectLst/>
              </a:rPr>
            </a:br>
            <a:br>
              <a:rPr lang="en-GB" sz="1200" dirty="0">
                <a:effectLst/>
              </a:rPr>
            </a:br>
            <a:r>
              <a:rPr lang="en-GB" sz="1200" dirty="0" err="1">
                <a:effectLst/>
              </a:rPr>
              <a:t>Mercadona</a:t>
            </a:r>
            <a:r>
              <a:rPr lang="en-GB" sz="1200" dirty="0">
                <a:effectLst/>
              </a:rPr>
              <a:t> (Spain) is restricting shopper access and imposing a one-meter rule, as well as limiting cash payments. </a:t>
            </a:r>
            <a:br>
              <a:rPr lang="en-GB" sz="1200" dirty="0">
                <a:effectLst/>
              </a:rPr>
            </a:br>
            <a:br>
              <a:rPr lang="en-GB" sz="1200" dirty="0">
                <a:effectLst/>
              </a:rPr>
            </a:br>
            <a:r>
              <a:rPr lang="en-GB" sz="1200" dirty="0">
                <a:effectLst/>
              </a:rPr>
              <a:t>In Romania, the country’s largest shopping malls have reduced trading hours, excluding hypermarkets and drugstores. </a:t>
            </a:r>
            <a:br>
              <a:rPr lang="en-GB" sz="1200" dirty="0">
                <a:effectLst/>
              </a:rPr>
            </a:br>
            <a:br>
              <a:rPr lang="en-GB" sz="1200" dirty="0">
                <a:effectLst/>
              </a:rPr>
            </a:br>
            <a:r>
              <a:rPr lang="en-GB" sz="1200" dirty="0">
                <a:effectLst/>
              </a:rPr>
              <a:t>Lidl (Poland) has installed plexiglass shields to protect cashiers and will limit customer numbers in stores. </a:t>
            </a:r>
            <a:br>
              <a:rPr lang="en-GB" sz="1200" dirty="0">
                <a:effectLst/>
              </a:rPr>
            </a:br>
            <a:br>
              <a:rPr lang="en-GB" sz="1200" dirty="0">
                <a:effectLst/>
              </a:rPr>
            </a:br>
            <a:r>
              <a:rPr lang="en-GB" sz="1200" dirty="0">
                <a:effectLst/>
              </a:rPr>
              <a:t>Beauty brands, including Sephora and </a:t>
            </a:r>
            <a:r>
              <a:rPr lang="en-GB" sz="1200" dirty="0" err="1">
                <a:effectLst/>
              </a:rPr>
              <a:t>Ulta</a:t>
            </a:r>
            <a:r>
              <a:rPr lang="en-GB" sz="1200" dirty="0">
                <a:effectLst/>
              </a:rPr>
              <a:t> (US &amp; Europe) close stores and shift online as coronavirus changes consumer habits.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34</a:t>
            </a:fld>
            <a:endParaRPr lang="en-GB"/>
          </a:p>
        </p:txBody>
      </p:sp>
    </p:spTree>
    <p:extLst>
      <p:ext uri="{BB962C8B-B14F-4D97-AF65-F5344CB8AC3E}">
        <p14:creationId xmlns:p14="http://schemas.microsoft.com/office/powerpoint/2010/main" val="164946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survey carried out amongst Chinese consumers, we asked questions to probe into spending across 24 target sectors, as well as their willingness to resume or even increase consumption in such industries after the epidemic.</a:t>
            </a:r>
          </a:p>
          <a:p>
            <a:endParaRPr lang="en-GB"/>
          </a:p>
          <a:p>
            <a:r>
              <a:rPr lang="en-GB"/>
              <a:t>We have found that industries including tourism, catering and entertainment have been greatly affected due to a reduction in activities outdoors by - with 75% of consumers having completely stopped related consumption, and about 17% reduced their spending in the three sectors.</a:t>
            </a:r>
          </a:p>
          <a:p>
            <a:endParaRPr lang="en-GB"/>
          </a:p>
          <a:p>
            <a:r>
              <a:rPr lang="en-GB"/>
              <a:t>Industries with a less direct relationship to the pandemic have a lower degree of impact but still see significant changes, for example 57% of consumers reduced or stopped alcohol consumption due to lack of dining out together or visiting friends and relatives; within beauty (reduction + stoppage = 56%) and clothing (reduction + stoppage = 66%). </a:t>
            </a:r>
          </a:p>
          <a:p>
            <a:endParaRPr lang="en-GB"/>
          </a:p>
          <a:p>
            <a:r>
              <a:rPr lang="en-GB"/>
              <a:t>During this time, there are four key industries with different levels of stock shortages based on rapidly increased consumer spending; basic disease prevention (such as masks, hand sanitiser); advanced pandemic prevention (such as air purifiers); health food (such as vitamins); and medicine (such as cold medicine). Consumers will maintain a higher than average level of spending in them even after the pandemic ends. We have also found that consumers in the epicentre of the outbreak have significantly higher demands on health products than other areas in China.</a:t>
            </a:r>
          </a:p>
          <a:p>
            <a:endParaRPr lang="en-GB"/>
          </a:p>
          <a:p>
            <a:r>
              <a:rPr lang="en-GB"/>
              <a:t>Consumer spending in certain categories also increased during the epidemic; within food and beverages (increase in spending among 49% of respondents), household cleaning (increase in spending among 48% of respondents), medical insurance (increase in spending among 38% of respondents). Additionally, we see that the proportion of consumers purchasing medical insurance in Hubei province was significantly higher than that of other regions in China. There is still signs that there is a strong willingness for consumers to buy these categories after the pandemic.</a:t>
            </a:r>
          </a:p>
          <a:p>
            <a:endParaRPr lang="en-GB"/>
          </a:p>
          <a:p>
            <a:r>
              <a:rPr lang="en-GB"/>
              <a:t>Encouragingly, our data shows a more robust consumption rebound will occur in many industries after the pandemic ends.</a:t>
            </a:r>
          </a:p>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35</a:t>
            </a:fld>
            <a:endParaRPr lang="en-GB"/>
          </a:p>
        </p:txBody>
      </p:sp>
    </p:spTree>
    <p:extLst>
      <p:ext uri="{BB962C8B-B14F-4D97-AF65-F5344CB8AC3E}">
        <p14:creationId xmlns:p14="http://schemas.microsoft.com/office/powerpoint/2010/main" val="1241167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the pandemic is over, there is huge potential for almost all categories and sectors to rebound, with 82% of the respondents claiming they would resume out-of-home dining and gatherings, 78% would resume travel, and 77% would resume out-of-home entertainment.</a:t>
            </a:r>
          </a:p>
          <a:p>
            <a:endParaRPr lang="en-GB"/>
          </a:p>
          <a:p>
            <a:r>
              <a:rPr lang="en-GB"/>
              <a:t>Our respondents in China said that they would also pay more attention to health-related consumption in the future. After the pandemic, 83% of the respondents would still buy masks and disinfectant for storage at home, 65% would turn wearing masks into a daily habit, 76% would pay attention to the sterilization and disinfection effects of personal care and household cleaning products, and 63% would buy related appliances for disinfection. </a:t>
            </a:r>
          </a:p>
          <a:p>
            <a:endParaRPr lang="en-GB"/>
          </a:p>
          <a:p>
            <a:r>
              <a:rPr lang="en-GB"/>
              <a:t>Generally speaking, consumption within the luxury sector is likely to be greatly affected greatly during the pandemic: 61% of respondents reduced or completely stopped their spending on luxury during the epidemic, and 21% of respondents would reduce their spending on luxury after the pandemic, which makes spending on luxury the most likely to be reduced. This may be related to deeper changes in consumption attitude of people.</a:t>
            </a:r>
          </a:p>
        </p:txBody>
      </p:sp>
      <p:sp>
        <p:nvSpPr>
          <p:cNvPr id="4" name="Slide Number Placeholder 3"/>
          <p:cNvSpPr>
            <a:spLocks noGrp="1"/>
          </p:cNvSpPr>
          <p:nvPr>
            <p:ph type="sldNum" sz="quarter" idx="5"/>
          </p:nvPr>
        </p:nvSpPr>
        <p:spPr/>
        <p:txBody>
          <a:bodyPr/>
          <a:lstStyle/>
          <a:p>
            <a:fld id="{65900C33-90AE-4963-9AD8-3B07939F57E9}" type="slidenum">
              <a:rPr lang="en-GB" smtClean="0"/>
              <a:t>36</a:t>
            </a:fld>
            <a:endParaRPr lang="en-GB"/>
          </a:p>
        </p:txBody>
      </p:sp>
    </p:spTree>
    <p:extLst>
      <p:ext uri="{BB962C8B-B14F-4D97-AF65-F5344CB8AC3E}">
        <p14:creationId xmlns:p14="http://schemas.microsoft.com/office/powerpoint/2010/main" val="256212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270142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8</a:t>
            </a:fld>
            <a:endParaRPr lang="en-GB"/>
          </a:p>
        </p:txBody>
      </p:sp>
    </p:spTree>
    <p:extLst>
      <p:ext uri="{BB962C8B-B14F-4D97-AF65-F5344CB8AC3E}">
        <p14:creationId xmlns:p14="http://schemas.microsoft.com/office/powerpoint/2010/main" val="379002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279754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362666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13</a:t>
            </a:fld>
            <a:endParaRPr lang="en-GB"/>
          </a:p>
        </p:txBody>
      </p:sp>
    </p:spTree>
    <p:extLst>
      <p:ext uri="{BB962C8B-B14F-4D97-AF65-F5344CB8AC3E}">
        <p14:creationId xmlns:p14="http://schemas.microsoft.com/office/powerpoint/2010/main" val="279196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15</a:t>
            </a:fld>
            <a:endParaRPr lang="en-GB"/>
          </a:p>
        </p:txBody>
      </p:sp>
    </p:spTree>
    <p:extLst>
      <p:ext uri="{BB962C8B-B14F-4D97-AF65-F5344CB8AC3E}">
        <p14:creationId xmlns:p14="http://schemas.microsoft.com/office/powerpoint/2010/main" val="387961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16</a:t>
            </a:fld>
            <a:endParaRPr lang="en-GB"/>
          </a:p>
        </p:txBody>
      </p:sp>
    </p:spTree>
    <p:extLst>
      <p:ext uri="{BB962C8B-B14F-4D97-AF65-F5344CB8AC3E}">
        <p14:creationId xmlns:p14="http://schemas.microsoft.com/office/powerpoint/2010/main" val="305346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Varies by market.  National media channels tend to be most trusted.  Exceptions:</a:t>
            </a:r>
          </a:p>
          <a:p>
            <a:endParaRPr lang="en-GB" sz="1400" dirty="0"/>
          </a:p>
          <a:p>
            <a:r>
              <a:rPr lang="en-GB" sz="1400" dirty="0"/>
              <a:t>Government agency websites:</a:t>
            </a:r>
          </a:p>
          <a:p>
            <a:pPr marL="285750" indent="-285750">
              <a:buFontTx/>
              <a:buChar char="-"/>
            </a:pPr>
            <a:r>
              <a:rPr lang="en-GB" sz="1400" dirty="0"/>
              <a:t>Equal in China (to national media)</a:t>
            </a:r>
          </a:p>
          <a:p>
            <a:pPr marL="285750" indent="-285750">
              <a:buFontTx/>
              <a:buChar char="-"/>
            </a:pPr>
            <a:r>
              <a:rPr lang="en-GB" sz="1400" dirty="0"/>
              <a:t>Italy</a:t>
            </a:r>
          </a:p>
          <a:p>
            <a:pPr marL="285750" indent="-285750">
              <a:buFontTx/>
              <a:buChar char="-"/>
            </a:pPr>
            <a:r>
              <a:rPr lang="en-GB" sz="1400" dirty="0"/>
              <a:t>Netherlands</a:t>
            </a:r>
          </a:p>
          <a:p>
            <a:pPr marL="285750" indent="-285750">
              <a:buFontTx/>
              <a:buChar char="-"/>
            </a:pPr>
            <a:r>
              <a:rPr lang="en-GB" sz="1400" dirty="0"/>
              <a:t>Republic of Ireland</a:t>
            </a:r>
          </a:p>
          <a:p>
            <a:pPr marL="285750" indent="-285750">
              <a:buFontTx/>
              <a:buChar char="-"/>
            </a:pPr>
            <a:r>
              <a:rPr lang="en-GB" sz="1400" dirty="0"/>
              <a:t>Saudi Arabia</a:t>
            </a:r>
          </a:p>
          <a:p>
            <a:pPr marL="285750" indent="-285750">
              <a:buFontTx/>
              <a:buChar char="-"/>
            </a:pPr>
            <a:r>
              <a:rPr lang="en-GB" sz="1400" dirty="0"/>
              <a:t>Turkey</a:t>
            </a:r>
          </a:p>
          <a:p>
            <a:pPr marL="285750" indent="-285750">
              <a:buFontTx/>
              <a:buChar char="-"/>
            </a:pPr>
            <a:r>
              <a:rPr lang="en-GB" sz="1400" dirty="0"/>
              <a:t>UAE</a:t>
            </a:r>
          </a:p>
          <a:p>
            <a:pPr marL="285750" indent="-285750">
              <a:buFontTx/>
              <a:buChar char="-"/>
            </a:pPr>
            <a:r>
              <a:rPr lang="en-GB" sz="1400" dirty="0"/>
              <a:t>UK</a:t>
            </a:r>
          </a:p>
          <a:p>
            <a:pPr marL="285750" indent="-285750">
              <a:buFontTx/>
              <a:buChar char="-"/>
            </a:pPr>
            <a:endParaRPr lang="en-GB" sz="1400" dirty="0"/>
          </a:p>
          <a:p>
            <a:pPr marL="285750" indent="-285750">
              <a:buFontTx/>
              <a:buChar char="-"/>
            </a:pPr>
            <a:endParaRPr lang="en-GB" sz="1400" dirty="0"/>
          </a:p>
          <a:p>
            <a:pPr marL="0" indent="0">
              <a:buFontTx/>
              <a:buNone/>
            </a:pPr>
            <a:r>
              <a:rPr lang="en-GB" sz="1400" dirty="0"/>
              <a:t>International Advisory bodies:</a:t>
            </a:r>
          </a:p>
          <a:p>
            <a:pPr marL="285750" indent="-285750">
              <a:buFontTx/>
              <a:buChar char="-"/>
            </a:pPr>
            <a:r>
              <a:rPr lang="en-GB" sz="1400" dirty="0"/>
              <a:t>South Africa</a:t>
            </a:r>
          </a:p>
          <a:p>
            <a:pPr marL="285750" indent="-285750">
              <a:buFontTx/>
              <a:buChar char="-"/>
            </a:pPr>
            <a:endParaRPr lang="en-GB" sz="1400" dirty="0"/>
          </a:p>
          <a:p>
            <a:pPr marL="0" indent="0">
              <a:buFontTx/>
              <a:buNone/>
            </a:pPr>
            <a:r>
              <a:rPr lang="en-GB" sz="1400" dirty="0"/>
              <a:t>Doctor:</a:t>
            </a:r>
          </a:p>
          <a:p>
            <a:pPr marL="285750" indent="-285750">
              <a:buFontTx/>
              <a:buChar char="-"/>
            </a:pPr>
            <a:r>
              <a:rPr lang="en-GB" sz="1400" dirty="0"/>
              <a:t>US (</a:t>
            </a:r>
          </a:p>
          <a:p>
            <a:pPr marL="285750" indent="-285750">
              <a:buFontTx/>
              <a:buChar cha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Interestingly, our Citizen Impact study across the G7 shows a clear divide between the different news channels when it comes to citizen trust. While people place a lot of trust in TV news channels (TV news </a:t>
            </a:r>
            <a:r>
              <a:rPr lang="en-GB" sz="1200" kern="1200" dirty="0">
                <a:solidFill>
                  <a:schemeClr val="tx1"/>
                </a:solidFill>
                <a:effectLst/>
                <a:latin typeface="+mn-lt"/>
                <a:ea typeface="+mn-ea"/>
                <a:cs typeface="+mn-cs"/>
              </a:rPr>
              <a:t>is stated to be the most trusted information source to provide reliable information about coronavirus in France (33%), Germany (31%), Italy (37%), Japan (46%) and Great Britain (28%)), newspapers and news sites are much less trusted. </a:t>
            </a:r>
          </a:p>
          <a:p>
            <a:pPr marL="0" indent="0">
              <a:buFontTx/>
              <a:buNone/>
            </a:pPr>
            <a:endParaRPr lang="en-GB" sz="1400" dirty="0"/>
          </a:p>
        </p:txBody>
      </p:sp>
      <p:sp>
        <p:nvSpPr>
          <p:cNvPr id="4" name="Slide Number Placeholder 3"/>
          <p:cNvSpPr>
            <a:spLocks noGrp="1"/>
          </p:cNvSpPr>
          <p:nvPr>
            <p:ph type="sldNum" sz="quarter" idx="5"/>
          </p:nvPr>
        </p:nvSpPr>
        <p:spPr/>
        <p:txBody>
          <a:bodyPr/>
          <a:lstStyle/>
          <a:p>
            <a:fld id="{65900C33-90AE-4963-9AD8-3B07939F57E9}" type="slidenum">
              <a:rPr lang="en-GB" smtClean="0"/>
              <a:t>17</a:t>
            </a:fld>
            <a:endParaRPr lang="en-GB"/>
          </a:p>
        </p:txBody>
      </p:sp>
    </p:spTree>
    <p:extLst>
      <p:ext uri="{BB962C8B-B14F-4D97-AF65-F5344CB8AC3E}">
        <p14:creationId xmlns:p14="http://schemas.microsoft.com/office/powerpoint/2010/main" val="1025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8263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32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7858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97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589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87641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79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ags" Target="../tags/tag9.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2.svg"/><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3.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4" r:id="rId23"/>
    <p:sldLayoutId id="214748382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20"/>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3" r:id="rId14"/>
    <p:sldLayoutId id="2147483826" r:id="rId15"/>
    <p:sldLayoutId id="2147483827" r:id="rId16"/>
    <p:sldLayoutId id="2147483828" r:id="rId17"/>
    <p:sldLayoutId id="214748383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23.svg"/><Relationship Id="rId1" Type="http://schemas.openxmlformats.org/officeDocument/2006/relationships/slideLayout" Target="../slideLayouts/slideLayout2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hyperlink" Target="http://www.youtube.com/watch?list=RDCMUCKA96UxTdgFBwGZMGZ-135w&amp;v=w0NhryN0drs&amp;feature=emb_rel_end"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G"/><Relationship Id="rId7" Type="http://schemas.openxmlformats.org/officeDocument/2006/relationships/hyperlink" Target="http://www.youtube.com/watch?v=GWVW5p62sO8&amp;feature=emb_logo" TargetMode="External"/><Relationship Id="rId12" Type="http://schemas.openxmlformats.org/officeDocument/2006/relationships/image" Target="../media/image45.JPG"/><Relationship Id="rId2" Type="http://schemas.openxmlformats.org/officeDocument/2006/relationships/image" Target="../media/image36.jpeg"/><Relationship Id="rId1" Type="http://schemas.openxmlformats.org/officeDocument/2006/relationships/slideLayout" Target="../slideLayouts/slideLayout25.xml"/><Relationship Id="rId6" Type="http://schemas.openxmlformats.org/officeDocument/2006/relationships/image" Target="../media/image40.jpeg"/><Relationship Id="rId11" Type="http://schemas.openxmlformats.org/officeDocument/2006/relationships/image" Target="../media/image44.JPG"/><Relationship Id="rId5" Type="http://schemas.openxmlformats.org/officeDocument/2006/relationships/image" Target="../media/image39.jpeg"/><Relationship Id="rId10"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tags" Target="../tags/tag1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chart" Target="../charts/chart13.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7493-5FB3-A846-B6D1-081F589E693A}"/>
              </a:ext>
            </a:extLst>
          </p:cNvPr>
          <p:cNvSpPr>
            <a:spLocks noGrp="1"/>
          </p:cNvSpPr>
          <p:nvPr>
            <p:ph type="ctrTitle"/>
          </p:nvPr>
        </p:nvSpPr>
        <p:spPr/>
        <p:txBody>
          <a:bodyPr/>
          <a:lstStyle/>
          <a:p>
            <a:r>
              <a:rPr lang="en-GB" sz="4400" dirty="0"/>
              <a:t>Covid-19 Barometer</a:t>
            </a:r>
            <a:endParaRPr lang="en-US" sz="4400" dirty="0"/>
          </a:p>
        </p:txBody>
      </p:sp>
      <p:sp>
        <p:nvSpPr>
          <p:cNvPr id="3" name="Subtitle 2">
            <a:extLst>
              <a:ext uri="{FF2B5EF4-FFF2-40B4-BE49-F238E27FC236}">
                <a16:creationId xmlns:a16="http://schemas.microsoft.com/office/drawing/2014/main" id="{D2E58BC3-C6E7-6E41-B056-88EC61D13005}"/>
              </a:ext>
            </a:extLst>
          </p:cNvPr>
          <p:cNvSpPr>
            <a:spLocks noGrp="1"/>
          </p:cNvSpPr>
          <p:nvPr>
            <p:ph type="subTitle" idx="1"/>
          </p:nvPr>
        </p:nvSpPr>
        <p:spPr/>
        <p:txBody>
          <a:bodyPr/>
          <a:lstStyle/>
          <a:p>
            <a:r>
              <a:rPr lang="en-GB" dirty="0"/>
              <a:t>March 2020</a:t>
            </a:r>
          </a:p>
          <a:p>
            <a:endParaRPr lang="en-US" dirty="0"/>
          </a:p>
        </p:txBody>
      </p:sp>
      <p:sp>
        <p:nvSpPr>
          <p:cNvPr id="4" name="Text Placeholder 3">
            <a:extLst>
              <a:ext uri="{FF2B5EF4-FFF2-40B4-BE49-F238E27FC236}">
                <a16:creationId xmlns:a16="http://schemas.microsoft.com/office/drawing/2014/main" id="{9E15C66F-6271-5E49-8D7B-6E924AB37297}"/>
              </a:ext>
            </a:extLst>
          </p:cNvPr>
          <p:cNvSpPr>
            <a:spLocks noGrp="1"/>
          </p:cNvSpPr>
          <p:nvPr>
            <p:ph type="body" sz="quarter" idx="10"/>
          </p:nvPr>
        </p:nvSpPr>
        <p:spPr/>
        <p:txBody>
          <a:bodyPr/>
          <a:lstStyle/>
          <a:p>
            <a:r>
              <a:rPr lang="en-GB" dirty="0"/>
              <a:t>Rosie Hawkins, Kristanne Roberts, Amy Fridlund and Jane Ostler</a:t>
            </a:r>
          </a:p>
          <a:p>
            <a:endParaRPr lang="en-US" dirty="0"/>
          </a:p>
        </p:txBody>
      </p:sp>
    </p:spTree>
    <p:extLst>
      <p:ext uri="{BB962C8B-B14F-4D97-AF65-F5344CB8AC3E}">
        <p14:creationId xmlns:p14="http://schemas.microsoft.com/office/powerpoint/2010/main" val="187502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4DD436-B265-144C-B8E3-0BB635055A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Espace réservé du texte 4">
            <a:extLst>
              <a:ext uri="{FF2B5EF4-FFF2-40B4-BE49-F238E27FC236}">
                <a16:creationId xmlns:a16="http://schemas.microsoft.com/office/drawing/2014/main" id="{19171BE3-8359-434F-B2FF-B41D82C91E30}"/>
              </a:ext>
            </a:extLst>
          </p:cNvPr>
          <p:cNvSpPr txBox="1">
            <a:spLocks/>
          </p:cNvSpPr>
          <p:nvPr/>
        </p:nvSpPr>
        <p:spPr>
          <a:xfrm>
            <a:off x="265102" y="755874"/>
            <a:ext cx="11463867" cy="16927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pPr>
            <a:r>
              <a:rPr lang="en-US" sz="1200">
                <a:solidFill>
                  <a:prstClr val="white">
                    <a:lumMod val="50000"/>
                  </a:prstClr>
                </a:solidFill>
                <a:cs typeface="Arial" charset="0"/>
              </a:rPr>
              <a:t>Thinking about your household income, that is the income of everyone in your household, which one of these statements comes closest to your current situation?</a:t>
            </a:r>
            <a:endParaRPr lang="en-US" sz="1200" dirty="0">
              <a:solidFill>
                <a:prstClr val="white">
                  <a:lumMod val="50000"/>
                </a:prstClr>
              </a:solidFill>
              <a:cs typeface="Arial" charset="0"/>
            </a:endParaRPr>
          </a:p>
        </p:txBody>
      </p:sp>
      <p:sp>
        <p:nvSpPr>
          <p:cNvPr id="11" name="Title 2">
            <a:extLst>
              <a:ext uri="{FF2B5EF4-FFF2-40B4-BE49-F238E27FC236}">
                <a16:creationId xmlns:a16="http://schemas.microsoft.com/office/drawing/2014/main" id="{F5D54BC0-B144-4BB9-BC53-5CC1D265D0DD}"/>
              </a:ext>
            </a:extLst>
          </p:cNvPr>
          <p:cNvSpPr>
            <a:spLocks noGrp="1"/>
          </p:cNvSpPr>
          <p:nvPr>
            <p:ph type="title"/>
          </p:nvPr>
        </p:nvSpPr>
        <p:spPr>
          <a:xfrm>
            <a:off x="359999" y="288000"/>
            <a:ext cx="11466875" cy="400110"/>
          </a:xfrm>
        </p:spPr>
        <p:txBody>
          <a:bodyPr/>
          <a:lstStyle/>
          <a:p>
            <a:r>
              <a:rPr lang="en-GB" dirty="0"/>
              <a:t>Seven in ten say their household income has or will be affected by coronavirus </a:t>
            </a:r>
          </a:p>
        </p:txBody>
      </p:sp>
      <p:grpSp>
        <p:nvGrpSpPr>
          <p:cNvPr id="12" name="Groupe 23">
            <a:extLst>
              <a:ext uri="{FF2B5EF4-FFF2-40B4-BE49-F238E27FC236}">
                <a16:creationId xmlns:a16="http://schemas.microsoft.com/office/drawing/2014/main" id="{D5564008-90A1-4097-A191-2DF19616CA26}"/>
              </a:ext>
            </a:extLst>
          </p:cNvPr>
          <p:cNvGrpSpPr/>
          <p:nvPr/>
        </p:nvGrpSpPr>
        <p:grpSpPr>
          <a:xfrm>
            <a:off x="3284054" y="1218589"/>
            <a:ext cx="1111624" cy="372100"/>
            <a:chOff x="2329874" y="1276442"/>
            <a:chExt cx="1111624" cy="372100"/>
          </a:xfrm>
        </p:grpSpPr>
        <p:pic>
          <p:nvPicPr>
            <p:cNvPr id="13" name="Graphique 31">
              <a:extLst>
                <a:ext uri="{FF2B5EF4-FFF2-40B4-BE49-F238E27FC236}">
                  <a16:creationId xmlns:a16="http://schemas.microsoft.com/office/drawing/2014/main" id="{36DBDF65-63B6-4995-A038-4BF411280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9874" y="1276442"/>
              <a:ext cx="372100" cy="372100"/>
            </a:xfrm>
            <a:prstGeom prst="rect">
              <a:avLst/>
            </a:prstGeom>
          </p:spPr>
        </p:pic>
        <p:sp>
          <p:nvSpPr>
            <p:cNvPr id="14" name="ZoneTexte 32">
              <a:extLst>
                <a:ext uri="{FF2B5EF4-FFF2-40B4-BE49-F238E27FC236}">
                  <a16:creationId xmlns:a16="http://schemas.microsoft.com/office/drawing/2014/main" id="{EAA959ED-39DB-479C-9C05-60EE087DD12F}"/>
                </a:ext>
              </a:extLst>
            </p:cNvPr>
            <p:cNvSpPr txBox="1"/>
            <p:nvPr/>
          </p:nvSpPr>
          <p:spPr>
            <a:xfrm>
              <a:off x="2795487" y="1371340"/>
              <a:ext cx="646011"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Canada</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5" name="Groupe 33">
            <a:extLst>
              <a:ext uri="{FF2B5EF4-FFF2-40B4-BE49-F238E27FC236}">
                <a16:creationId xmlns:a16="http://schemas.microsoft.com/office/drawing/2014/main" id="{6ADFF6B4-6D4D-4146-A735-8EAD497AE441}"/>
              </a:ext>
            </a:extLst>
          </p:cNvPr>
          <p:cNvGrpSpPr/>
          <p:nvPr/>
        </p:nvGrpSpPr>
        <p:grpSpPr>
          <a:xfrm>
            <a:off x="4460548" y="1218589"/>
            <a:ext cx="1050546" cy="366255"/>
            <a:chOff x="3757602" y="1280804"/>
            <a:chExt cx="1050546" cy="366255"/>
          </a:xfrm>
        </p:grpSpPr>
        <p:sp>
          <p:nvSpPr>
            <p:cNvPr id="16" name="ZoneTexte 34">
              <a:extLst>
                <a:ext uri="{FF2B5EF4-FFF2-40B4-BE49-F238E27FC236}">
                  <a16:creationId xmlns:a16="http://schemas.microsoft.com/office/drawing/2014/main" id="{31882B49-7DA7-4E88-975F-E0261D4E5312}"/>
                </a:ext>
              </a:extLst>
            </p:cNvPr>
            <p:cNvSpPr txBox="1"/>
            <p:nvPr/>
          </p:nvSpPr>
          <p:spPr>
            <a:xfrm>
              <a:off x="4221449" y="1382314"/>
              <a:ext cx="586699"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France</a:t>
              </a:r>
            </a:p>
          </p:txBody>
        </p:sp>
        <p:pic>
          <p:nvPicPr>
            <p:cNvPr id="17" name="Graphique 35">
              <a:extLst>
                <a:ext uri="{FF2B5EF4-FFF2-40B4-BE49-F238E27FC236}">
                  <a16:creationId xmlns:a16="http://schemas.microsoft.com/office/drawing/2014/main" id="{918904E0-4ED7-4F1A-A471-C1F6F13941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7602" y="1280804"/>
              <a:ext cx="366255" cy="366255"/>
            </a:xfrm>
            <a:prstGeom prst="rect">
              <a:avLst/>
            </a:prstGeom>
          </p:spPr>
        </p:pic>
      </p:grpSp>
      <p:grpSp>
        <p:nvGrpSpPr>
          <p:cNvPr id="18" name="Groupe 36">
            <a:extLst>
              <a:ext uri="{FF2B5EF4-FFF2-40B4-BE49-F238E27FC236}">
                <a16:creationId xmlns:a16="http://schemas.microsoft.com/office/drawing/2014/main" id="{79571DB2-2D1F-4AD4-996F-07A521314767}"/>
              </a:ext>
            </a:extLst>
          </p:cNvPr>
          <p:cNvGrpSpPr/>
          <p:nvPr/>
        </p:nvGrpSpPr>
        <p:grpSpPr>
          <a:xfrm>
            <a:off x="5772521" y="1218589"/>
            <a:ext cx="1175107" cy="366255"/>
            <a:chOff x="5101859" y="1280804"/>
            <a:chExt cx="1175107" cy="366255"/>
          </a:xfrm>
        </p:grpSpPr>
        <p:sp>
          <p:nvSpPr>
            <p:cNvPr id="19" name="ZoneTexte 37">
              <a:extLst>
                <a:ext uri="{FF2B5EF4-FFF2-40B4-BE49-F238E27FC236}">
                  <a16:creationId xmlns:a16="http://schemas.microsoft.com/office/drawing/2014/main" id="{183D1E8F-F8EC-4BD9-82DA-E21704E41898}"/>
                </a:ext>
              </a:extLst>
            </p:cNvPr>
            <p:cNvSpPr txBox="1"/>
            <p:nvPr/>
          </p:nvSpPr>
          <p:spPr>
            <a:xfrm>
              <a:off x="5499509" y="1375040"/>
              <a:ext cx="777457"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Germany</a:t>
              </a:r>
            </a:p>
          </p:txBody>
        </p:sp>
        <p:pic>
          <p:nvPicPr>
            <p:cNvPr id="20" name="Graphique 38">
              <a:extLst>
                <a:ext uri="{FF2B5EF4-FFF2-40B4-BE49-F238E27FC236}">
                  <a16:creationId xmlns:a16="http://schemas.microsoft.com/office/drawing/2014/main" id="{65DE8978-1409-4C63-92DD-46CFCD54F6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1859" y="1280804"/>
              <a:ext cx="366255" cy="366255"/>
            </a:xfrm>
            <a:prstGeom prst="rect">
              <a:avLst/>
            </a:prstGeom>
          </p:spPr>
        </p:pic>
      </p:grpSp>
      <p:grpSp>
        <p:nvGrpSpPr>
          <p:cNvPr id="21" name="Groupe 39">
            <a:extLst>
              <a:ext uri="{FF2B5EF4-FFF2-40B4-BE49-F238E27FC236}">
                <a16:creationId xmlns:a16="http://schemas.microsoft.com/office/drawing/2014/main" id="{6848B46B-162E-4B10-BDC1-9A89C5BE37CA}"/>
              </a:ext>
            </a:extLst>
          </p:cNvPr>
          <p:cNvGrpSpPr/>
          <p:nvPr/>
        </p:nvGrpSpPr>
        <p:grpSpPr>
          <a:xfrm>
            <a:off x="7235158" y="1218589"/>
            <a:ext cx="838924" cy="366255"/>
            <a:chOff x="6546050" y="1276442"/>
            <a:chExt cx="838924" cy="366255"/>
          </a:xfrm>
        </p:grpSpPr>
        <p:pic>
          <p:nvPicPr>
            <p:cNvPr id="22" name="Graphique 40">
              <a:extLst>
                <a:ext uri="{FF2B5EF4-FFF2-40B4-BE49-F238E27FC236}">
                  <a16:creationId xmlns:a16="http://schemas.microsoft.com/office/drawing/2014/main" id="{2AFB98D3-9A08-414D-BECA-B784EA0711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6050" y="1276442"/>
              <a:ext cx="366255" cy="366255"/>
            </a:xfrm>
            <a:prstGeom prst="rect">
              <a:avLst/>
            </a:prstGeom>
          </p:spPr>
        </p:pic>
        <p:sp>
          <p:nvSpPr>
            <p:cNvPr id="23" name="ZoneTexte 41">
              <a:extLst>
                <a:ext uri="{FF2B5EF4-FFF2-40B4-BE49-F238E27FC236}">
                  <a16:creationId xmlns:a16="http://schemas.microsoft.com/office/drawing/2014/main" id="{3537D09C-B0EB-4166-A645-73922353322A}"/>
                </a:ext>
              </a:extLst>
            </p:cNvPr>
            <p:cNvSpPr txBox="1"/>
            <p:nvPr/>
          </p:nvSpPr>
          <p:spPr>
            <a:xfrm>
              <a:off x="7027504" y="1378363"/>
              <a:ext cx="357470"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Italy</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e 42">
            <a:extLst>
              <a:ext uri="{FF2B5EF4-FFF2-40B4-BE49-F238E27FC236}">
                <a16:creationId xmlns:a16="http://schemas.microsoft.com/office/drawing/2014/main" id="{13C5AC73-0A74-4C81-9B9A-985C4FE0E0B9}"/>
              </a:ext>
            </a:extLst>
          </p:cNvPr>
          <p:cNvGrpSpPr/>
          <p:nvPr/>
        </p:nvGrpSpPr>
        <p:grpSpPr>
          <a:xfrm>
            <a:off x="8401156" y="1218589"/>
            <a:ext cx="997219" cy="458493"/>
            <a:chOff x="7762373" y="1216142"/>
            <a:chExt cx="997219" cy="458493"/>
          </a:xfrm>
        </p:grpSpPr>
        <p:sp>
          <p:nvSpPr>
            <p:cNvPr id="25" name="ZoneTexte 43">
              <a:extLst>
                <a:ext uri="{FF2B5EF4-FFF2-40B4-BE49-F238E27FC236}">
                  <a16:creationId xmlns:a16="http://schemas.microsoft.com/office/drawing/2014/main" id="{2B2DE199-9879-43F2-A72D-74CC3AF1B210}"/>
                </a:ext>
              </a:extLst>
            </p:cNvPr>
            <p:cNvSpPr txBox="1"/>
            <p:nvPr/>
          </p:nvSpPr>
          <p:spPr>
            <a:xfrm>
              <a:off x="8243425" y="1360776"/>
              <a:ext cx="516167"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Japan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6" name="Graphique 44">
              <a:extLst>
                <a:ext uri="{FF2B5EF4-FFF2-40B4-BE49-F238E27FC236}">
                  <a16:creationId xmlns:a16="http://schemas.microsoft.com/office/drawing/2014/main" id="{426915A0-D25E-48E7-96B7-F76DE2BAFE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2373" y="1216142"/>
              <a:ext cx="458493" cy="458493"/>
            </a:xfrm>
            <a:prstGeom prst="rect">
              <a:avLst/>
            </a:prstGeom>
          </p:spPr>
        </p:pic>
      </p:grpSp>
      <p:grpSp>
        <p:nvGrpSpPr>
          <p:cNvPr id="27" name="Groupe 45">
            <a:extLst>
              <a:ext uri="{FF2B5EF4-FFF2-40B4-BE49-F238E27FC236}">
                <a16:creationId xmlns:a16="http://schemas.microsoft.com/office/drawing/2014/main" id="{C97C7527-31E3-4823-9137-73B1194FEF8E}"/>
              </a:ext>
            </a:extLst>
          </p:cNvPr>
          <p:cNvGrpSpPr/>
          <p:nvPr/>
        </p:nvGrpSpPr>
        <p:grpSpPr>
          <a:xfrm>
            <a:off x="9667302" y="1218589"/>
            <a:ext cx="1409224" cy="400110"/>
            <a:chOff x="9105900" y="1246950"/>
            <a:chExt cx="1409224" cy="400110"/>
          </a:xfrm>
        </p:grpSpPr>
        <p:sp>
          <p:nvSpPr>
            <p:cNvPr id="28" name="ZoneTexte 46">
              <a:extLst>
                <a:ext uri="{FF2B5EF4-FFF2-40B4-BE49-F238E27FC236}">
                  <a16:creationId xmlns:a16="http://schemas.microsoft.com/office/drawing/2014/main" id="{C4B63C4F-7FF9-4DF8-AACF-5AF91ED480B0}"/>
                </a:ext>
              </a:extLst>
            </p:cNvPr>
            <p:cNvSpPr txBox="1"/>
            <p:nvPr/>
          </p:nvSpPr>
          <p:spPr>
            <a:xfrm>
              <a:off x="9599523" y="1364225"/>
              <a:ext cx="915601" cy="18312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GB</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9" name="Graphique 47">
              <a:extLst>
                <a:ext uri="{FF2B5EF4-FFF2-40B4-BE49-F238E27FC236}">
                  <a16:creationId xmlns:a16="http://schemas.microsoft.com/office/drawing/2014/main" id="{77AF08BB-898C-4169-8FDC-E70CC05C4B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05900" y="1246950"/>
              <a:ext cx="400110" cy="400110"/>
            </a:xfrm>
            <a:prstGeom prst="rect">
              <a:avLst/>
            </a:prstGeom>
          </p:spPr>
        </p:pic>
      </p:grpSp>
      <p:grpSp>
        <p:nvGrpSpPr>
          <p:cNvPr id="30" name="Groupe 48">
            <a:extLst>
              <a:ext uri="{FF2B5EF4-FFF2-40B4-BE49-F238E27FC236}">
                <a16:creationId xmlns:a16="http://schemas.microsoft.com/office/drawing/2014/main" id="{6C8E136E-474B-4A06-ACFB-C2CEF888DC71}"/>
              </a:ext>
            </a:extLst>
          </p:cNvPr>
          <p:cNvGrpSpPr/>
          <p:nvPr/>
        </p:nvGrpSpPr>
        <p:grpSpPr>
          <a:xfrm>
            <a:off x="10775181" y="1218589"/>
            <a:ext cx="1466914" cy="406510"/>
            <a:chOff x="10578807" y="1242211"/>
            <a:chExt cx="1466914" cy="406510"/>
          </a:xfrm>
        </p:grpSpPr>
        <p:sp>
          <p:nvSpPr>
            <p:cNvPr id="31" name="ZoneTexte 49">
              <a:extLst>
                <a:ext uri="{FF2B5EF4-FFF2-40B4-BE49-F238E27FC236}">
                  <a16:creationId xmlns:a16="http://schemas.microsoft.com/office/drawing/2014/main" id="{32C3FED1-8EC1-4344-A480-B2DBA4F720DA}"/>
                </a:ext>
              </a:extLst>
            </p:cNvPr>
            <p:cNvSpPr txBox="1"/>
            <p:nvPr/>
          </p:nvSpPr>
          <p:spPr>
            <a:xfrm>
              <a:off x="11130120" y="1368005"/>
              <a:ext cx="915601" cy="18312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USA</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2" name="Graphique 50">
              <a:extLst>
                <a:ext uri="{FF2B5EF4-FFF2-40B4-BE49-F238E27FC236}">
                  <a16:creationId xmlns:a16="http://schemas.microsoft.com/office/drawing/2014/main" id="{5F117844-0560-49CA-82E1-F1C992C7A3D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78807" y="1242211"/>
              <a:ext cx="406510" cy="406510"/>
            </a:xfrm>
            <a:prstGeom prst="rect">
              <a:avLst/>
            </a:prstGeom>
          </p:spPr>
        </p:pic>
      </p:grpSp>
      <p:graphicFrame>
        <p:nvGraphicFramePr>
          <p:cNvPr id="33" name="Tableau 8">
            <a:extLst>
              <a:ext uri="{FF2B5EF4-FFF2-40B4-BE49-F238E27FC236}">
                <a16:creationId xmlns:a16="http://schemas.microsoft.com/office/drawing/2014/main" id="{05EF6B7E-149C-4543-B547-A1907E8CFDD1}"/>
              </a:ext>
            </a:extLst>
          </p:cNvPr>
          <p:cNvGraphicFramePr>
            <a:graphicFrameLocks noGrp="1"/>
          </p:cNvGraphicFramePr>
          <p:nvPr>
            <p:extLst>
              <p:ext uri="{D42A27DB-BD31-4B8C-83A1-F6EECF244321}">
                <p14:modId xmlns:p14="http://schemas.microsoft.com/office/powerpoint/2010/main" val="1571122635"/>
              </p:ext>
            </p:extLst>
          </p:nvPr>
        </p:nvGraphicFramePr>
        <p:xfrm>
          <a:off x="359999" y="1720242"/>
          <a:ext cx="11468461" cy="4234461"/>
        </p:xfrm>
        <a:graphic>
          <a:graphicData uri="http://schemas.openxmlformats.org/drawingml/2006/table">
            <a:tbl>
              <a:tblPr firstCol="1">
                <a:tableStyleId>{74C1A8A3-306A-4EB7-A6B1-4F7E0EB9C5D6}</a:tableStyleId>
              </a:tblPr>
              <a:tblGrid>
                <a:gridCol w="1444861">
                  <a:extLst>
                    <a:ext uri="{9D8B030D-6E8A-4147-A177-3AD203B41FA5}">
                      <a16:colId xmlns:a16="http://schemas.microsoft.com/office/drawing/2014/main" val="2011493606"/>
                    </a:ext>
                  </a:extLst>
                </a:gridCol>
                <a:gridCol w="1272666">
                  <a:extLst>
                    <a:ext uri="{9D8B030D-6E8A-4147-A177-3AD203B41FA5}">
                      <a16:colId xmlns:a16="http://schemas.microsoft.com/office/drawing/2014/main" val="865652453"/>
                    </a:ext>
                  </a:extLst>
                </a:gridCol>
                <a:gridCol w="1272666">
                  <a:extLst>
                    <a:ext uri="{9D8B030D-6E8A-4147-A177-3AD203B41FA5}">
                      <a16:colId xmlns:a16="http://schemas.microsoft.com/office/drawing/2014/main" val="876595016"/>
                    </a:ext>
                  </a:extLst>
                </a:gridCol>
                <a:gridCol w="1246378">
                  <a:extLst>
                    <a:ext uri="{9D8B030D-6E8A-4147-A177-3AD203B41FA5}">
                      <a16:colId xmlns:a16="http://schemas.microsoft.com/office/drawing/2014/main" val="1768164764"/>
                    </a:ext>
                  </a:extLst>
                </a:gridCol>
                <a:gridCol w="1246378">
                  <a:extLst>
                    <a:ext uri="{9D8B030D-6E8A-4147-A177-3AD203B41FA5}">
                      <a16:colId xmlns:a16="http://schemas.microsoft.com/office/drawing/2014/main" val="1720047857"/>
                    </a:ext>
                  </a:extLst>
                </a:gridCol>
                <a:gridCol w="1246378">
                  <a:extLst>
                    <a:ext uri="{9D8B030D-6E8A-4147-A177-3AD203B41FA5}">
                      <a16:colId xmlns:a16="http://schemas.microsoft.com/office/drawing/2014/main" val="863558611"/>
                    </a:ext>
                  </a:extLst>
                </a:gridCol>
                <a:gridCol w="1246378">
                  <a:extLst>
                    <a:ext uri="{9D8B030D-6E8A-4147-A177-3AD203B41FA5}">
                      <a16:colId xmlns:a16="http://schemas.microsoft.com/office/drawing/2014/main" val="3862717337"/>
                    </a:ext>
                  </a:extLst>
                </a:gridCol>
                <a:gridCol w="1246378">
                  <a:extLst>
                    <a:ext uri="{9D8B030D-6E8A-4147-A177-3AD203B41FA5}">
                      <a16:colId xmlns:a16="http://schemas.microsoft.com/office/drawing/2014/main" val="3493395137"/>
                    </a:ext>
                  </a:extLst>
                </a:gridCol>
                <a:gridCol w="1246378">
                  <a:extLst>
                    <a:ext uri="{9D8B030D-6E8A-4147-A177-3AD203B41FA5}">
                      <a16:colId xmlns:a16="http://schemas.microsoft.com/office/drawing/2014/main" val="3895723979"/>
                    </a:ext>
                  </a:extLst>
                </a:gridCol>
              </a:tblGrid>
              <a:tr h="740201">
                <a:tc>
                  <a:txBody>
                    <a:bodyPr/>
                    <a:lstStyle/>
                    <a:p>
                      <a:pPr algn="l"/>
                      <a:r>
                        <a:rPr lang="en-US" sz="1200" b="0" noProof="0" dirty="0">
                          <a:solidFill>
                            <a:schemeClr val="tx1"/>
                          </a:solidFill>
                        </a:rPr>
                        <a:t>Coronavirus </a:t>
                      </a:r>
                      <a:r>
                        <a:rPr lang="en-US" sz="1200" b="1" noProof="0" dirty="0">
                          <a:solidFill>
                            <a:schemeClr val="tx1"/>
                          </a:solidFill>
                        </a:rPr>
                        <a:t>has already impacted</a:t>
                      </a:r>
                      <a:r>
                        <a:rPr lang="en-US" sz="1200" b="0" noProof="0" dirty="0">
                          <a:solidFill>
                            <a:schemeClr val="tx1"/>
                          </a:solidFill>
                        </a:rPr>
                        <a:t> </a:t>
                      </a:r>
                      <a:r>
                        <a:rPr lang="en-US" sz="1200" b="1" noProof="0" dirty="0">
                          <a:solidFill>
                            <a:schemeClr val="tx1"/>
                          </a:solidFill>
                        </a:rPr>
                        <a:t> </a:t>
                      </a:r>
                      <a:r>
                        <a:rPr lang="en-US" sz="1200" b="0" noProof="0" dirty="0">
                          <a:solidFill>
                            <a:schemeClr val="tx1"/>
                          </a:solidFill>
                        </a:rPr>
                        <a:t>on my household income</a:t>
                      </a:r>
                      <a:endParaRPr lang="en-US" sz="1200" b="0" noProof="0" dirty="0">
                        <a:solidFill>
                          <a:schemeClr val="tx1"/>
                        </a:solidFill>
                        <a:latin typeface="+mj-lt"/>
                      </a:endParaRPr>
                    </a:p>
                  </a:txBody>
                  <a:tcPr anchor="ctr">
                    <a:noFill/>
                  </a:tcPr>
                </a:tc>
                <a:tc>
                  <a:txBody>
                    <a:bodyPr/>
                    <a:lstStyle/>
                    <a:p>
                      <a:pPr marL="0" algn="ctr" defTabSz="914400" rtl="0" eaLnBrk="1" fontAlgn="ctr" latinLnBrk="0" hangingPunct="1"/>
                      <a:r>
                        <a:rPr lang="fr-FR" sz="1600" b="0" i="0" u="none" strike="noStrike" kern="1200" dirty="0">
                          <a:solidFill>
                            <a:schemeClr val="tx1"/>
                          </a:solidFill>
                          <a:effectLst/>
                          <a:latin typeface="+mn-lt"/>
                          <a:ea typeface="+mn-ea"/>
                          <a:cs typeface="+mn-cs"/>
                        </a:rPr>
                        <a:t>31%</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chemeClr val="tx1"/>
                          </a:solidFill>
                          <a:effectLst/>
                          <a:latin typeface="Arial" panose="020B0604020202020204" pitchFamily="34" charset="0"/>
                        </a:rPr>
                        <a:t>36%</a:t>
                      </a:r>
                    </a:p>
                  </a:txBody>
                  <a:tcPr marL="9525" marR="9525" marT="9525" marB="0" anchor="ctr">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24%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20%</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39%</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20%</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29%</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38%</a:t>
                      </a:r>
                    </a:p>
                  </a:txBody>
                  <a:tcPr marL="9525" marR="9525" marT="9525" marB="0"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2925397192"/>
                  </a:ext>
                </a:extLst>
              </a:tr>
              <a:tr h="970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rPr>
                        <a:t>Coronavirus has </a:t>
                      </a:r>
                      <a:r>
                        <a:rPr lang="en-GB" sz="1200" b="1" noProof="0" dirty="0">
                          <a:solidFill>
                            <a:schemeClr val="tx1"/>
                          </a:solidFill>
                        </a:rPr>
                        <a:t>not yet impacted</a:t>
                      </a:r>
                      <a:r>
                        <a:rPr lang="en-GB" sz="1200" b="0" noProof="0" dirty="0">
                          <a:solidFill>
                            <a:schemeClr val="tx1"/>
                          </a:solidFill>
                        </a:rPr>
                        <a:t> on my household income but I expect it to in the future</a:t>
                      </a:r>
                      <a:endParaRPr lang="en-US" sz="1200" b="0" kern="1200" noProof="0" dirty="0">
                        <a:solidFill>
                          <a:schemeClr val="tx1"/>
                        </a:solidFill>
                      </a:endParaRPr>
                    </a:p>
                  </a:txBody>
                  <a:tcPr anchor="ctr">
                    <a:noFill/>
                  </a:tcPr>
                </a:tc>
                <a:tc>
                  <a:txBody>
                    <a:bodyPr/>
                    <a:lstStyle/>
                    <a:p>
                      <a:pPr marL="0" algn="ctr" defTabSz="914400" rtl="0" eaLnBrk="1" fontAlgn="ctr" latinLnBrk="0" hangingPunct="1"/>
                      <a:r>
                        <a:rPr lang="fr-FR" sz="1600" b="0" i="0" u="none" strike="noStrike" kern="1200" dirty="0">
                          <a:solidFill>
                            <a:schemeClr val="tx1"/>
                          </a:solidFill>
                          <a:effectLst/>
                          <a:latin typeface="+mn-lt"/>
                          <a:ea typeface="+mn-ea"/>
                          <a:cs typeface="+mn-cs"/>
                        </a:rPr>
                        <a:t>39%</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chemeClr val="tx1"/>
                          </a:solidFill>
                          <a:effectLst/>
                          <a:latin typeface="Arial" panose="020B0604020202020204" pitchFamily="34" charset="0"/>
                        </a:rPr>
                        <a:t>40%</a:t>
                      </a:r>
                    </a:p>
                  </a:txBody>
                  <a:tcPr marL="9525" marR="9525" marT="9525" marB="0" anchor="ctr">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41%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38%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43%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45%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41%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ctr" fontAlgn="ctr"/>
                      <a:r>
                        <a:rPr lang="fr-FR" sz="1600" b="0" i="0" u="none" strike="noStrike" dirty="0">
                          <a:solidFill>
                            <a:schemeClr val="tx1"/>
                          </a:solidFill>
                          <a:effectLst/>
                          <a:latin typeface="Arial" panose="020B0604020202020204" pitchFamily="34" charset="0"/>
                        </a:rPr>
                        <a:t>36%</a:t>
                      </a:r>
                    </a:p>
                  </a:txBody>
                  <a:tcPr marL="9525" marR="9525" marT="9525" marB="0"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472440227"/>
                  </a:ext>
                </a:extLst>
              </a:tr>
              <a:tr h="740201">
                <a:tc>
                  <a:txBody>
                    <a:bodyPr/>
                    <a:lstStyle/>
                    <a:p>
                      <a:pPr algn="l"/>
                      <a:r>
                        <a:rPr lang="fr-FR" sz="1200" b="1" i="1" dirty="0">
                          <a:solidFill>
                            <a:schemeClr val="bg1"/>
                          </a:solidFill>
                          <a:latin typeface="+mn-lt"/>
                        </a:rPr>
                        <a:t>TOTAL – </a:t>
                      </a:r>
                      <a:r>
                        <a:rPr lang="fr-FR" sz="1200" b="1" i="1" dirty="0" err="1">
                          <a:solidFill>
                            <a:schemeClr val="bg1"/>
                          </a:solidFill>
                          <a:latin typeface="+mn-lt"/>
                        </a:rPr>
                        <a:t>Already</a:t>
                      </a:r>
                      <a:r>
                        <a:rPr lang="fr-FR" sz="1200" b="1" i="1" dirty="0">
                          <a:solidFill>
                            <a:schemeClr val="bg1"/>
                          </a:solidFill>
                          <a:latin typeface="+mn-lt"/>
                        </a:rPr>
                        <a:t> </a:t>
                      </a:r>
                      <a:r>
                        <a:rPr lang="fr-FR" sz="1200" b="1" i="1" dirty="0" err="1">
                          <a:solidFill>
                            <a:schemeClr val="bg1"/>
                          </a:solidFill>
                          <a:latin typeface="+mn-lt"/>
                        </a:rPr>
                        <a:t>impacted</a:t>
                      </a:r>
                      <a:r>
                        <a:rPr lang="fr-FR" sz="1200" b="1" i="1" dirty="0">
                          <a:solidFill>
                            <a:schemeClr val="bg1"/>
                          </a:solidFill>
                          <a:latin typeface="+mn-lt"/>
                        </a:rPr>
                        <a:t> / I </a:t>
                      </a:r>
                      <a:r>
                        <a:rPr lang="fr-FR" sz="1200" b="1" i="1" dirty="0" err="1">
                          <a:solidFill>
                            <a:schemeClr val="bg1"/>
                          </a:solidFill>
                          <a:latin typeface="+mn-lt"/>
                        </a:rPr>
                        <a:t>expect</a:t>
                      </a:r>
                      <a:r>
                        <a:rPr lang="fr-FR" sz="1200" b="1" i="1" dirty="0">
                          <a:solidFill>
                            <a:schemeClr val="bg1"/>
                          </a:solidFill>
                          <a:latin typeface="+mn-lt"/>
                        </a:rPr>
                        <a:t> </a:t>
                      </a:r>
                      <a:r>
                        <a:rPr lang="fr-FR" sz="1200" b="1" i="1" dirty="0" err="1">
                          <a:solidFill>
                            <a:schemeClr val="bg1"/>
                          </a:solidFill>
                          <a:latin typeface="+mn-lt"/>
                        </a:rPr>
                        <a:t>it</a:t>
                      </a:r>
                      <a:r>
                        <a:rPr lang="fr-FR" sz="1200" b="1" i="1" dirty="0">
                          <a:solidFill>
                            <a:schemeClr val="bg1"/>
                          </a:solidFill>
                          <a:latin typeface="+mn-lt"/>
                        </a:rPr>
                        <a:t> to impact</a:t>
                      </a:r>
                    </a:p>
                  </a:txBody>
                  <a:tcPr anchor="ctr">
                    <a:solidFill>
                      <a:schemeClr val="accent6">
                        <a:lumMod val="75000"/>
                      </a:schemeClr>
                    </a:solidFill>
                  </a:tcPr>
                </a:tc>
                <a:tc>
                  <a:txBody>
                    <a:bodyPr/>
                    <a:lstStyle/>
                    <a:p>
                      <a:pPr marL="0" algn="ctr" defTabSz="914400" rtl="0" eaLnBrk="1" fontAlgn="ctr" latinLnBrk="0" hangingPunct="1"/>
                      <a:r>
                        <a:rPr lang="fr-FR" sz="1600" b="0" i="1" u="none" strike="noStrike" kern="1200" dirty="0">
                          <a:solidFill>
                            <a:schemeClr val="bg1"/>
                          </a:solidFill>
                          <a:effectLst/>
                          <a:latin typeface="+mn-lt"/>
                          <a:ea typeface="+mn-ea"/>
                          <a:cs typeface="+mn-cs"/>
                        </a:rPr>
                        <a:t>70%</a:t>
                      </a:r>
                    </a:p>
                  </a:txBody>
                  <a:tcPr marL="9525" marR="9525" marT="9525" marB="0" anchor="ct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76%</a:t>
                      </a:r>
                    </a:p>
                  </a:txBody>
                  <a:tcPr marL="9525" marR="9525" marT="9525" marB="0" anchor="ctr">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65%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58%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82%</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65%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70%</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accent6">
                        <a:lumMod val="75000"/>
                      </a:schemeClr>
                    </a:solidFill>
                  </a:tcPr>
                </a:tc>
                <a:tc>
                  <a:txBody>
                    <a:bodyPr/>
                    <a:lstStyle/>
                    <a:p>
                      <a:pPr algn="ctr" fontAlgn="b"/>
                      <a:r>
                        <a:rPr lang="fr-FR" sz="1600" b="0" i="1" u="none" strike="noStrike" dirty="0">
                          <a:solidFill>
                            <a:schemeClr val="bg1"/>
                          </a:solidFill>
                          <a:effectLst/>
                          <a:latin typeface="Arial" panose="020B0604020202020204" pitchFamily="34" charset="0"/>
                        </a:rPr>
                        <a:t>74%</a:t>
                      </a:r>
                    </a:p>
                  </a:txBody>
                  <a:tcPr marL="9525" marR="9525" marT="9525" marB="0" anchor="ctr">
                    <a:lnL w="12700" cap="flat" cmpd="sng" algn="ctr">
                      <a:solidFill>
                        <a:schemeClr val="tx1"/>
                      </a:solidFill>
                      <a:prstDash val="dash"/>
                      <a:round/>
                      <a:headEnd type="none" w="med" len="med"/>
                      <a:tailEnd type="none" w="med" len="med"/>
                    </a:lnL>
                    <a:solidFill>
                      <a:schemeClr val="accent6">
                        <a:lumMod val="75000"/>
                      </a:schemeClr>
                    </a:solidFill>
                  </a:tcPr>
                </a:tc>
                <a:extLst>
                  <a:ext uri="{0D108BD9-81ED-4DB2-BD59-A6C34878D82A}">
                    <a16:rowId xmlns:a16="http://schemas.microsoft.com/office/drawing/2014/main" val="1023815351"/>
                  </a:ext>
                </a:extLst>
              </a:tr>
              <a:tr h="740201">
                <a:tc>
                  <a:txBody>
                    <a:bodyPr/>
                    <a:lstStyle/>
                    <a:p>
                      <a:pPr algn="l"/>
                      <a:r>
                        <a:rPr lang="en-US" sz="1200" b="0" noProof="0" dirty="0">
                          <a:solidFill>
                            <a:schemeClr val="tx1"/>
                          </a:solidFill>
                        </a:rPr>
                        <a:t>Coronavirus will have </a:t>
                      </a:r>
                      <a:r>
                        <a:rPr lang="en-US" sz="1200" b="1" noProof="0" dirty="0">
                          <a:solidFill>
                            <a:schemeClr val="tx1"/>
                          </a:solidFill>
                        </a:rPr>
                        <a:t>no impact </a:t>
                      </a:r>
                      <a:r>
                        <a:rPr lang="en-US" sz="1200" b="0" noProof="0" dirty="0">
                          <a:solidFill>
                            <a:schemeClr val="tx1"/>
                          </a:solidFill>
                        </a:rPr>
                        <a:t>on my household income</a:t>
                      </a:r>
                      <a:endParaRPr lang="en-US" sz="1200" b="0" noProof="0" dirty="0">
                        <a:solidFill>
                          <a:schemeClr val="tx1"/>
                        </a:solidFill>
                        <a:latin typeface="+mj-lt"/>
                      </a:endParaRPr>
                    </a:p>
                  </a:txBody>
                  <a:tcPr anchor="ctr">
                    <a:noFill/>
                  </a:tcPr>
                </a:tc>
                <a:tc>
                  <a:txBody>
                    <a:bodyPr/>
                    <a:lstStyle/>
                    <a:p>
                      <a:pPr marL="0" algn="ctr" defTabSz="914400" rtl="0" eaLnBrk="1" fontAlgn="ctr" latinLnBrk="0" hangingPunct="1"/>
                      <a:r>
                        <a:rPr lang="fr-FR" sz="1600" b="0" i="0" u="none" strike="noStrike" kern="1200" dirty="0">
                          <a:solidFill>
                            <a:schemeClr val="tx1"/>
                          </a:solidFill>
                          <a:effectLst/>
                          <a:latin typeface="+mn-lt"/>
                          <a:ea typeface="+mn-ea"/>
                          <a:cs typeface="+mn-cs"/>
                        </a:rPr>
                        <a:t>23%</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19%</a:t>
                      </a:r>
                    </a:p>
                  </a:txBody>
                  <a:tcPr marL="9525" marR="9525" marT="9525" marB="0" anchor="ctr">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35%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14%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26%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26%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600" b="0" i="0" u="none" strike="noStrike" dirty="0">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1332862848"/>
                  </a:ext>
                </a:extLst>
              </a:tr>
              <a:tr h="576861">
                <a:tc>
                  <a:txBody>
                    <a:bodyPr/>
                    <a:lstStyle/>
                    <a:p>
                      <a:pPr algn="l"/>
                      <a:r>
                        <a:rPr lang="fr-FR" sz="1200" b="1" i="1" dirty="0">
                          <a:solidFill>
                            <a:schemeClr val="tx1"/>
                          </a:solidFill>
                          <a:latin typeface="+mj-lt"/>
                        </a:rPr>
                        <a:t>Don’t know</a:t>
                      </a:r>
                    </a:p>
                  </a:txBody>
                  <a:tcPr anchor="ctr">
                    <a:noFill/>
                  </a:tcPr>
                </a:tc>
                <a:tc>
                  <a:txBody>
                    <a:bodyPr/>
                    <a:lstStyle/>
                    <a:p>
                      <a:pPr marL="0" algn="ctr" defTabSz="914400" rtl="0" eaLnBrk="1" fontAlgn="ctr" latinLnBrk="0" hangingPunct="1"/>
                      <a:r>
                        <a:rPr lang="fr-FR" sz="1400" b="0" i="1" u="none" strike="noStrike" kern="1200" dirty="0">
                          <a:solidFill>
                            <a:schemeClr val="tx1"/>
                          </a:solidFill>
                          <a:effectLst/>
                          <a:latin typeface="Arial" panose="020B0604020202020204" pitchFamily="34" charset="0"/>
                          <a:ea typeface="+mn-ea"/>
                          <a:cs typeface="+mn-cs"/>
                        </a:rPr>
                        <a:t>7%</a:t>
                      </a:r>
                    </a:p>
                  </a:txBody>
                  <a:tcPr marL="9525" marR="9525" marT="9525" marB="0" anchor="ctr">
                    <a:solidFill>
                      <a:schemeClr val="accent1">
                        <a:lumMod val="20000"/>
                        <a:lumOff val="80000"/>
                      </a:schemeClr>
                    </a:solidFill>
                  </a:tcPr>
                </a:tc>
                <a:tc>
                  <a:txBody>
                    <a:bodyPr/>
                    <a:lstStyle/>
                    <a:p>
                      <a:pPr algn="ctr" fontAlgn="ctr"/>
                      <a:r>
                        <a:rPr lang="fr-FR" sz="1400" b="0" i="1" u="none" strike="noStrike" dirty="0">
                          <a:solidFill>
                            <a:schemeClr val="tx1"/>
                          </a:solidFill>
                          <a:effectLst/>
                          <a:latin typeface="Arial" panose="020B0604020202020204" pitchFamily="34" charset="0"/>
                        </a:rPr>
                        <a:t>5%</a:t>
                      </a:r>
                    </a:p>
                  </a:txBody>
                  <a:tcPr marL="9525" marR="9525" marT="9525" marB="0" anchor="ctr">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dirty="0">
                          <a:solidFill>
                            <a:schemeClr val="tx1"/>
                          </a:solidFill>
                          <a:effectLst/>
                          <a:latin typeface="Arial" panose="020B0604020202020204" pitchFamily="34" charset="0"/>
                        </a:rPr>
                        <a:t>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dirty="0">
                          <a:solidFill>
                            <a:schemeClr val="tx1"/>
                          </a:solidFill>
                          <a:effectLst/>
                          <a:latin typeface="Arial" panose="020B0604020202020204" pitchFamily="34" charset="0"/>
                        </a:rPr>
                        <a:t>7%</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a:solidFill>
                            <a:schemeClr val="tx1"/>
                          </a:solidFill>
                          <a:effectLst/>
                          <a:latin typeface="Arial" panose="020B0604020202020204" pitchFamily="34" charset="0"/>
                        </a:rPr>
                        <a:t>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dirty="0">
                          <a:solidFill>
                            <a:schemeClr val="tx1"/>
                          </a:solidFill>
                          <a:effectLst/>
                          <a:latin typeface="Arial" panose="020B0604020202020204" pitchFamily="34" charset="0"/>
                        </a:rPr>
                        <a:t>9%</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dirty="0">
                          <a:solidFill>
                            <a:schemeClr val="tx1"/>
                          </a:solidFill>
                          <a:effectLst/>
                          <a:latin typeface="Arial" panose="020B0604020202020204" pitchFamily="34" charset="0"/>
                        </a:rPr>
                        <a:t>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algn="ctr" fontAlgn="ctr"/>
                      <a:r>
                        <a:rPr lang="fr-FR" sz="1400" b="0" i="1" u="none" strike="noStrike" dirty="0">
                          <a:solidFill>
                            <a:schemeClr val="tx1"/>
                          </a:solidFill>
                          <a:effectLst/>
                          <a:latin typeface="Arial" panose="020B0604020202020204" pitchFamily="34" charset="0"/>
                        </a:rPr>
                        <a:t>7%</a:t>
                      </a:r>
                    </a:p>
                  </a:txBody>
                  <a:tcPr marL="9525" marR="9525" marT="9525" marB="0"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034130073"/>
                  </a:ext>
                </a:extLst>
              </a:tr>
            </a:tbl>
          </a:graphicData>
        </a:graphic>
      </p:graphicFrame>
      <p:sp>
        <p:nvSpPr>
          <p:cNvPr id="45" name="TextBox 44">
            <a:extLst>
              <a:ext uri="{FF2B5EF4-FFF2-40B4-BE49-F238E27FC236}">
                <a16:creationId xmlns:a16="http://schemas.microsoft.com/office/drawing/2014/main" id="{C0038C02-0B0B-4667-9685-35704FA83BCA}"/>
              </a:ext>
            </a:extLst>
          </p:cNvPr>
          <p:cNvSpPr txBox="1"/>
          <p:nvPr/>
        </p:nvSpPr>
        <p:spPr>
          <a:xfrm>
            <a:off x="3866122" y="6286520"/>
            <a:ext cx="5155257" cy="338554"/>
          </a:xfrm>
          <a:prstGeom prst="rect">
            <a:avLst/>
          </a:prstGeom>
          <a:noFill/>
        </p:spPr>
        <p:txBody>
          <a:bodyPr wrap="none" lIns="0" tIns="0" rIns="0" bIns="0" rtlCol="0">
            <a:spAutoFit/>
          </a:bodyPr>
          <a:lstStyle/>
          <a:p>
            <a:r>
              <a:rPr lang="en-GB" sz="1100" dirty="0"/>
              <a:t>Base: All adults excluding single adult households – </a:t>
            </a:r>
            <a:br>
              <a:rPr lang="en-GB" sz="1100" dirty="0"/>
            </a:br>
            <a:r>
              <a:rPr lang="en-GB" sz="1100" dirty="0"/>
              <a:t>G7 (6 447), CA (936), FR (902), GE (867), IT (980), JP (914), GB (926), USA (922) </a:t>
            </a:r>
          </a:p>
        </p:txBody>
      </p:sp>
      <p:sp>
        <p:nvSpPr>
          <p:cNvPr id="46" name="ZoneTexte 61">
            <a:extLst>
              <a:ext uri="{FF2B5EF4-FFF2-40B4-BE49-F238E27FC236}">
                <a16:creationId xmlns:a16="http://schemas.microsoft.com/office/drawing/2014/main" id="{90E6C2B8-B57E-4F61-B5CE-1299FCD4627D}"/>
              </a:ext>
            </a:extLst>
          </p:cNvPr>
          <p:cNvSpPr txBox="1"/>
          <p:nvPr/>
        </p:nvSpPr>
        <p:spPr>
          <a:xfrm>
            <a:off x="1708876" y="1325254"/>
            <a:ext cx="1342532" cy="215444"/>
          </a:xfrm>
          <a:prstGeom prst="rect">
            <a:avLst/>
          </a:prstGeom>
          <a:noFill/>
        </p:spPr>
        <p:txBody>
          <a:bodyPr wrap="square" lIns="0" tIns="0" rIns="0" bIns="0" rtlCol="0">
            <a:spAutoFit/>
          </a:bodyPr>
          <a:lstStyle/>
          <a:p>
            <a:pPr algn="ctr"/>
            <a:r>
              <a:rPr lang="fr-FR" sz="1400" b="1" dirty="0"/>
              <a:t>Total G7</a:t>
            </a:r>
          </a:p>
        </p:txBody>
      </p:sp>
      <p:sp>
        <p:nvSpPr>
          <p:cNvPr id="3" name="Slide Number Placeholder 2">
            <a:extLst>
              <a:ext uri="{FF2B5EF4-FFF2-40B4-BE49-F238E27FC236}">
                <a16:creationId xmlns:a16="http://schemas.microsoft.com/office/drawing/2014/main" id="{4C4C4047-D35C-40C8-B503-C2FD3E8B2CB1}"/>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51762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C335-435D-4452-A560-53B01AB86EE2}"/>
              </a:ext>
            </a:extLst>
          </p:cNvPr>
          <p:cNvSpPr>
            <a:spLocks noGrp="1"/>
          </p:cNvSpPr>
          <p:nvPr>
            <p:ph type="title"/>
          </p:nvPr>
        </p:nvSpPr>
        <p:spPr/>
        <p:txBody>
          <a:bodyPr/>
          <a:lstStyle/>
          <a:p>
            <a:r>
              <a:rPr lang="en-GB" dirty="0"/>
              <a:t>Some markets are more optimistic than others, believing the economy will recover quickly once the situation dies down</a:t>
            </a:r>
          </a:p>
        </p:txBody>
      </p:sp>
      <p:sp>
        <p:nvSpPr>
          <p:cNvPr id="4" name="Footer Placeholder 3">
            <a:extLst>
              <a:ext uri="{FF2B5EF4-FFF2-40B4-BE49-F238E27FC236}">
                <a16:creationId xmlns:a16="http://schemas.microsoft.com/office/drawing/2014/main" id="{AE5E207B-7DA4-407A-BAD1-5FA6E0A83FA2}"/>
              </a:ext>
            </a:extLst>
          </p:cNvPr>
          <p:cNvSpPr>
            <a:spLocks noGrp="1"/>
          </p:cNvSpPr>
          <p:nvPr>
            <p:ph type="ftr" sz="quarter" idx="11"/>
          </p:nvPr>
        </p:nvSpPr>
        <p:spPr/>
        <p:txBody>
          <a:bodyPr/>
          <a:lstStyle/>
          <a:p>
            <a:r>
              <a:rPr lang="en-GB" dirty="0"/>
              <a:t>Top 2 Box</a:t>
            </a:r>
          </a:p>
        </p:txBody>
      </p:sp>
      <p:graphicFrame>
        <p:nvGraphicFramePr>
          <p:cNvPr id="8" name="Content Placeholder 7">
            <a:extLst>
              <a:ext uri="{FF2B5EF4-FFF2-40B4-BE49-F238E27FC236}">
                <a16:creationId xmlns:a16="http://schemas.microsoft.com/office/drawing/2014/main" id="{B6B374DF-301E-464E-A825-15A9B36447EB}"/>
              </a:ext>
            </a:extLst>
          </p:cNvPr>
          <p:cNvGraphicFramePr>
            <a:graphicFrameLocks noGrp="1"/>
          </p:cNvGraphicFramePr>
          <p:nvPr>
            <p:ph sz="quarter" idx="14"/>
            <p:extLst>
              <p:ext uri="{D42A27DB-BD31-4B8C-83A1-F6EECF244321}">
                <p14:modId xmlns:p14="http://schemas.microsoft.com/office/powerpoint/2010/main" val="1979083795"/>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636C964-32BF-4B94-8A09-9A1357E70E72}"/>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392156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AA1602-A24F-497D-93A1-FE03FF8659C9}"/>
              </a:ext>
            </a:extLst>
          </p:cNvPr>
          <p:cNvSpPr>
            <a:spLocks noGrp="1"/>
          </p:cNvSpPr>
          <p:nvPr>
            <p:ph type="body" sz="quarter" idx="15"/>
          </p:nvPr>
        </p:nvSpPr>
        <p:spPr/>
        <p:txBody>
          <a:bodyPr/>
          <a:lstStyle/>
          <a:p>
            <a:r>
              <a:rPr lang="en-GB" dirty="0"/>
              <a:t>Changing media consumption behaviours</a:t>
            </a:r>
          </a:p>
        </p:txBody>
      </p:sp>
      <p:sp>
        <p:nvSpPr>
          <p:cNvPr id="8" name="Text Placeholder 7">
            <a:extLst>
              <a:ext uri="{FF2B5EF4-FFF2-40B4-BE49-F238E27FC236}">
                <a16:creationId xmlns:a16="http://schemas.microsoft.com/office/drawing/2014/main" id="{87C1947D-62DA-4577-BEC9-1C0CAA149CF6}"/>
              </a:ext>
            </a:extLst>
          </p:cNvPr>
          <p:cNvSpPr>
            <a:spLocks noGrp="1"/>
          </p:cNvSpPr>
          <p:nvPr>
            <p:ph type="body" sz="quarter" idx="16"/>
          </p:nvPr>
        </p:nvSpPr>
        <p:spPr/>
        <p:txBody>
          <a:bodyPr/>
          <a:lstStyle/>
          <a:p>
            <a:r>
              <a:rPr lang="en-GB" dirty="0"/>
              <a:t>2.</a:t>
            </a:r>
          </a:p>
        </p:txBody>
      </p:sp>
    </p:spTree>
    <p:extLst>
      <p:ext uri="{BB962C8B-B14F-4D97-AF65-F5344CB8AC3E}">
        <p14:creationId xmlns:p14="http://schemas.microsoft.com/office/powerpoint/2010/main" val="279685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14090E-560E-E64F-BB43-A97CC8402A73}"/>
              </a:ext>
            </a:extLst>
          </p:cNvPr>
          <p:cNvSpPr/>
          <p:nvPr/>
        </p:nvSpPr>
        <p:spPr bwMode="ltGray">
          <a:xfrm>
            <a:off x="669471" y="2073729"/>
            <a:ext cx="783772" cy="2481942"/>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4" name="Title 3">
            <a:extLst>
              <a:ext uri="{FF2B5EF4-FFF2-40B4-BE49-F238E27FC236}">
                <a16:creationId xmlns:a16="http://schemas.microsoft.com/office/drawing/2014/main" id="{0996E1C7-602D-4CA9-A287-71F714DB1169}"/>
              </a:ext>
            </a:extLst>
          </p:cNvPr>
          <p:cNvSpPr>
            <a:spLocks noGrp="1"/>
          </p:cNvSpPr>
          <p:nvPr>
            <p:ph type="title"/>
          </p:nvPr>
        </p:nvSpPr>
        <p:spPr/>
        <p:txBody>
          <a:bodyPr/>
          <a:lstStyle/>
          <a:p>
            <a:r>
              <a:rPr lang="en-GB" dirty="0"/>
              <a:t>Unsurprisingly cinema is seeing the biggest losses as the virus progresses, whilst TV, online platforms, social networks and messaging apps see the biggest gains</a:t>
            </a:r>
          </a:p>
        </p:txBody>
      </p:sp>
      <p:graphicFrame>
        <p:nvGraphicFramePr>
          <p:cNvPr id="23" name="Chart 22">
            <a:extLst>
              <a:ext uri="{FF2B5EF4-FFF2-40B4-BE49-F238E27FC236}">
                <a16:creationId xmlns:a16="http://schemas.microsoft.com/office/drawing/2014/main" id="{2EE37ECE-547A-4C81-A095-BE7726EB3EA1}"/>
              </a:ext>
            </a:extLst>
          </p:cNvPr>
          <p:cNvGraphicFramePr>
            <a:graphicFrameLocks/>
          </p:cNvGraphicFramePr>
          <p:nvPr>
            <p:extLst>
              <p:ext uri="{D42A27DB-BD31-4B8C-83A1-F6EECF244321}">
                <p14:modId xmlns:p14="http://schemas.microsoft.com/office/powerpoint/2010/main" val="758815246"/>
              </p:ext>
            </p:extLst>
          </p:nvPr>
        </p:nvGraphicFramePr>
        <p:xfrm>
          <a:off x="359998" y="1944665"/>
          <a:ext cx="11326786" cy="401772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545C0F16-C0A6-46BC-ABC1-8D9F5F3DBCD0}"/>
              </a:ext>
            </a:extLst>
          </p:cNvPr>
          <p:cNvSpPr txBox="1"/>
          <p:nvPr/>
        </p:nvSpPr>
        <p:spPr>
          <a:xfrm>
            <a:off x="359998" y="5666418"/>
            <a:ext cx="1828031" cy="169277"/>
          </a:xfrm>
          <a:prstGeom prst="rect">
            <a:avLst/>
          </a:prstGeom>
          <a:noFill/>
        </p:spPr>
        <p:txBody>
          <a:bodyPr wrap="square" lIns="0" tIns="0" rIns="0" bIns="0" rtlCol="0">
            <a:spAutoFit/>
          </a:bodyPr>
          <a:lstStyle/>
          <a:p>
            <a:r>
              <a:rPr lang="en-GB" sz="1100" dirty="0"/>
              <a:t>Claimed Reduction</a:t>
            </a:r>
          </a:p>
        </p:txBody>
      </p:sp>
      <p:sp>
        <p:nvSpPr>
          <p:cNvPr id="27" name="TextBox 26">
            <a:extLst>
              <a:ext uri="{FF2B5EF4-FFF2-40B4-BE49-F238E27FC236}">
                <a16:creationId xmlns:a16="http://schemas.microsoft.com/office/drawing/2014/main" id="{942B1A81-BC40-4127-93FB-F2CF59BFD46E}"/>
              </a:ext>
            </a:extLst>
          </p:cNvPr>
          <p:cNvSpPr txBox="1"/>
          <p:nvPr/>
        </p:nvSpPr>
        <p:spPr>
          <a:xfrm>
            <a:off x="4533253" y="5666418"/>
            <a:ext cx="2168172" cy="169277"/>
          </a:xfrm>
          <a:prstGeom prst="rect">
            <a:avLst/>
          </a:prstGeom>
          <a:noFill/>
        </p:spPr>
        <p:txBody>
          <a:bodyPr wrap="square" lIns="0" tIns="0" rIns="0" bIns="0" rtlCol="0">
            <a:spAutoFit/>
          </a:bodyPr>
          <a:lstStyle/>
          <a:p>
            <a:r>
              <a:rPr lang="en-GB" sz="1100" dirty="0"/>
              <a:t>Claimed Increase</a:t>
            </a:r>
          </a:p>
        </p:txBody>
      </p:sp>
      <p:sp>
        <p:nvSpPr>
          <p:cNvPr id="5" name="Slide Number Placeholder 4">
            <a:extLst>
              <a:ext uri="{FF2B5EF4-FFF2-40B4-BE49-F238E27FC236}">
                <a16:creationId xmlns:a16="http://schemas.microsoft.com/office/drawing/2014/main" id="{601D0754-051D-44FB-ABCB-89EF713B7DF1}"/>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11123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6E1C7-602D-4CA9-A287-71F714DB1169}"/>
              </a:ext>
            </a:extLst>
          </p:cNvPr>
          <p:cNvSpPr>
            <a:spLocks noGrp="1"/>
          </p:cNvSpPr>
          <p:nvPr>
            <p:ph type="title"/>
          </p:nvPr>
        </p:nvSpPr>
        <p:spPr/>
        <p:txBody>
          <a:bodyPr/>
          <a:lstStyle/>
          <a:p>
            <a:r>
              <a:rPr lang="en-GB" dirty="0"/>
              <a:t>Unsurprisingly cinema is seeing the biggest losses as the virus progresses, whilst TV, online platforms, social networks and messaging apps see the biggest gains</a:t>
            </a:r>
          </a:p>
        </p:txBody>
      </p:sp>
      <p:graphicFrame>
        <p:nvGraphicFramePr>
          <p:cNvPr id="23" name="Chart 22">
            <a:extLst>
              <a:ext uri="{FF2B5EF4-FFF2-40B4-BE49-F238E27FC236}">
                <a16:creationId xmlns:a16="http://schemas.microsoft.com/office/drawing/2014/main" id="{2EE37ECE-547A-4C81-A095-BE7726EB3EA1}"/>
              </a:ext>
            </a:extLst>
          </p:cNvPr>
          <p:cNvGraphicFramePr>
            <a:graphicFrameLocks/>
          </p:cNvGraphicFramePr>
          <p:nvPr/>
        </p:nvGraphicFramePr>
        <p:xfrm>
          <a:off x="359998" y="1944665"/>
          <a:ext cx="11326786" cy="4017724"/>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Straight Connector 24">
            <a:extLst>
              <a:ext uri="{FF2B5EF4-FFF2-40B4-BE49-F238E27FC236}">
                <a16:creationId xmlns:a16="http://schemas.microsoft.com/office/drawing/2014/main" id="{F9FDEE39-D418-4A4F-9353-79364147306D}"/>
              </a:ext>
            </a:extLst>
          </p:cNvPr>
          <p:cNvCxnSpPr/>
          <p:nvPr/>
        </p:nvCxnSpPr>
        <p:spPr>
          <a:xfrm>
            <a:off x="1415441" y="1676921"/>
            <a:ext cx="0" cy="350415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5C0F16-C0A6-46BC-ABC1-8D9F5F3DBCD0}"/>
              </a:ext>
            </a:extLst>
          </p:cNvPr>
          <p:cNvSpPr txBox="1"/>
          <p:nvPr/>
        </p:nvSpPr>
        <p:spPr>
          <a:xfrm>
            <a:off x="359998" y="5437530"/>
            <a:ext cx="964501" cy="492443"/>
          </a:xfrm>
          <a:prstGeom prst="rect">
            <a:avLst/>
          </a:prstGeom>
          <a:noFill/>
        </p:spPr>
        <p:txBody>
          <a:bodyPr wrap="square" lIns="0" tIns="0" rIns="0" bIns="0" rtlCol="0">
            <a:spAutoFit/>
          </a:bodyPr>
          <a:lstStyle/>
          <a:p>
            <a:r>
              <a:rPr lang="en-GB" sz="1600" dirty="0"/>
              <a:t>Claimed Reduction</a:t>
            </a:r>
          </a:p>
        </p:txBody>
      </p:sp>
      <p:sp>
        <p:nvSpPr>
          <p:cNvPr id="27" name="TextBox 26">
            <a:extLst>
              <a:ext uri="{FF2B5EF4-FFF2-40B4-BE49-F238E27FC236}">
                <a16:creationId xmlns:a16="http://schemas.microsoft.com/office/drawing/2014/main" id="{942B1A81-BC40-4127-93FB-F2CF59BFD46E}"/>
              </a:ext>
            </a:extLst>
          </p:cNvPr>
          <p:cNvSpPr txBox="1"/>
          <p:nvPr/>
        </p:nvSpPr>
        <p:spPr>
          <a:xfrm>
            <a:off x="4533253" y="5657762"/>
            <a:ext cx="2168172" cy="246221"/>
          </a:xfrm>
          <a:prstGeom prst="rect">
            <a:avLst/>
          </a:prstGeom>
          <a:noFill/>
        </p:spPr>
        <p:txBody>
          <a:bodyPr wrap="square" lIns="0" tIns="0" rIns="0" bIns="0" rtlCol="0">
            <a:spAutoFit/>
          </a:bodyPr>
          <a:lstStyle/>
          <a:p>
            <a:r>
              <a:rPr lang="en-GB" sz="1600" dirty="0"/>
              <a:t>Claimed Increase</a:t>
            </a:r>
          </a:p>
        </p:txBody>
      </p:sp>
      <p:sp>
        <p:nvSpPr>
          <p:cNvPr id="3" name="Slide Number Placeholder 2">
            <a:extLst>
              <a:ext uri="{FF2B5EF4-FFF2-40B4-BE49-F238E27FC236}">
                <a16:creationId xmlns:a16="http://schemas.microsoft.com/office/drawing/2014/main" id="{319B3D83-6D64-45F8-B86A-17BB6601F5A4}"/>
              </a:ext>
            </a:extLst>
          </p:cNvPr>
          <p:cNvSpPr>
            <a:spLocks noGrp="1"/>
          </p:cNvSpPr>
          <p:nvPr>
            <p:ph type="sldNum" sz="quarter" idx="10"/>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27548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ACF9108-551A-4075-91E8-B7EA9C430E6F}"/>
              </a:ext>
            </a:extLst>
          </p:cNvPr>
          <p:cNvSpPr>
            <a:spLocks noGrp="1"/>
          </p:cNvSpPr>
          <p:nvPr>
            <p:ph type="title"/>
          </p:nvPr>
        </p:nvSpPr>
        <p:spPr/>
        <p:txBody>
          <a:bodyPr/>
          <a:lstStyle/>
          <a:p>
            <a:r>
              <a:rPr lang="en-GB" dirty="0"/>
              <a:t>WhatsApp has seen the greatest gains, as people look to stay connected</a:t>
            </a:r>
          </a:p>
        </p:txBody>
      </p:sp>
      <p:sp>
        <p:nvSpPr>
          <p:cNvPr id="4" name="Footer Placeholder 3">
            <a:extLst>
              <a:ext uri="{FF2B5EF4-FFF2-40B4-BE49-F238E27FC236}">
                <a16:creationId xmlns:a16="http://schemas.microsoft.com/office/drawing/2014/main" id="{17C0D492-11EC-45CE-958A-0B175806B299}"/>
              </a:ext>
            </a:extLst>
          </p:cNvPr>
          <p:cNvSpPr>
            <a:spLocks noGrp="1"/>
          </p:cNvSpPr>
          <p:nvPr>
            <p:ph type="ftr" sz="quarter" idx="11"/>
          </p:nvPr>
        </p:nvSpPr>
        <p:spPr/>
        <p:txBody>
          <a:bodyPr/>
          <a:lstStyle/>
          <a:p>
            <a:endParaRPr lang="en-GB" dirty="0"/>
          </a:p>
        </p:txBody>
      </p:sp>
      <p:graphicFrame>
        <p:nvGraphicFramePr>
          <p:cNvPr id="16" name="Content Placeholder 15">
            <a:extLst>
              <a:ext uri="{FF2B5EF4-FFF2-40B4-BE49-F238E27FC236}">
                <a16:creationId xmlns:a16="http://schemas.microsoft.com/office/drawing/2014/main" id="{3BC7B594-4842-43F9-BB82-C67A6F33934B}"/>
              </a:ext>
            </a:extLst>
          </p:cNvPr>
          <p:cNvGraphicFramePr>
            <a:graphicFrameLocks noGrp="1"/>
          </p:cNvGraphicFramePr>
          <p:nvPr>
            <p:ph sz="quarter" idx="14"/>
            <p:extLst>
              <p:ext uri="{D42A27DB-BD31-4B8C-83A1-F6EECF244321}">
                <p14:modId xmlns:p14="http://schemas.microsoft.com/office/powerpoint/2010/main" val="2248983366"/>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BD31904-65F8-4CFE-AFD0-CEB504CD5953}"/>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19336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B47E3B-42C5-4AF0-B708-A07DB2639FDD}"/>
              </a:ext>
            </a:extLst>
          </p:cNvPr>
          <p:cNvSpPr>
            <a:spLocks noGrp="1"/>
          </p:cNvSpPr>
          <p:nvPr>
            <p:ph type="title"/>
          </p:nvPr>
        </p:nvSpPr>
        <p:spPr/>
        <p:txBody>
          <a:bodyPr/>
          <a:lstStyle/>
          <a:p>
            <a:r>
              <a:rPr lang="en-GB" dirty="0"/>
              <a:t>We see gains in usage across all age groups, but the younger age groups are more likely to increase consumption across all platforms</a:t>
            </a:r>
          </a:p>
        </p:txBody>
      </p:sp>
      <p:sp>
        <p:nvSpPr>
          <p:cNvPr id="4" name="Footer Placeholder 3">
            <a:extLst>
              <a:ext uri="{FF2B5EF4-FFF2-40B4-BE49-F238E27FC236}">
                <a16:creationId xmlns:a16="http://schemas.microsoft.com/office/drawing/2014/main" id="{BC418204-7EFA-4A66-A160-22A5D8ED3644}"/>
              </a:ext>
            </a:extLst>
          </p:cNvPr>
          <p:cNvSpPr>
            <a:spLocks noGrp="1"/>
          </p:cNvSpPr>
          <p:nvPr>
            <p:ph type="ftr" sz="quarter" idx="11"/>
          </p:nvPr>
        </p:nvSpPr>
        <p:spPr/>
        <p:txBody>
          <a:bodyPr/>
          <a:lstStyle/>
          <a:p>
            <a:endParaRPr lang="en-GB" dirty="0"/>
          </a:p>
        </p:txBody>
      </p:sp>
      <p:graphicFrame>
        <p:nvGraphicFramePr>
          <p:cNvPr id="10" name="Content Placeholder 9">
            <a:extLst>
              <a:ext uri="{FF2B5EF4-FFF2-40B4-BE49-F238E27FC236}">
                <a16:creationId xmlns:a16="http://schemas.microsoft.com/office/drawing/2014/main" id="{1D49AFC6-1FCD-4944-B595-5435F38F8205}"/>
              </a:ext>
            </a:extLst>
          </p:cNvPr>
          <p:cNvGraphicFramePr>
            <a:graphicFrameLocks noGrp="1"/>
          </p:cNvGraphicFramePr>
          <p:nvPr>
            <p:ph sz="quarter" idx="14"/>
            <p:extLst>
              <p:ext uri="{D42A27DB-BD31-4B8C-83A1-F6EECF244321}">
                <p14:modId xmlns:p14="http://schemas.microsoft.com/office/powerpoint/2010/main" val="1551643017"/>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D535E02-C8A5-4B82-A681-2F6D38A1AC77}"/>
              </a:ext>
            </a:extLst>
          </p:cNvPr>
          <p:cNvSpPr txBox="1"/>
          <p:nvPr/>
        </p:nvSpPr>
        <p:spPr>
          <a:xfrm>
            <a:off x="4220871" y="1390569"/>
            <a:ext cx="3417602" cy="246221"/>
          </a:xfrm>
          <a:prstGeom prst="rect">
            <a:avLst/>
          </a:prstGeom>
          <a:noFill/>
        </p:spPr>
        <p:txBody>
          <a:bodyPr wrap="none" lIns="0" tIns="0" rIns="0" bIns="0" rtlCol="0">
            <a:spAutoFit/>
          </a:bodyPr>
          <a:lstStyle/>
          <a:p>
            <a:r>
              <a:rPr lang="en-GB" sz="1600" dirty="0"/>
              <a:t>Percentage claiming increased usage</a:t>
            </a:r>
          </a:p>
        </p:txBody>
      </p:sp>
      <p:sp>
        <p:nvSpPr>
          <p:cNvPr id="3" name="Slide Number Placeholder 2">
            <a:extLst>
              <a:ext uri="{FF2B5EF4-FFF2-40B4-BE49-F238E27FC236}">
                <a16:creationId xmlns:a16="http://schemas.microsoft.com/office/drawing/2014/main" id="{4C13B172-BB3C-4CF1-A5D6-EB0360DB017F}"/>
              </a:ext>
            </a:extLst>
          </p:cNvPr>
          <p:cNvSpPr>
            <a:spLocks noGrp="1"/>
          </p:cNvSpPr>
          <p:nvPr>
            <p:ph type="sldNum" sz="quarter" idx="10"/>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31347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91EB-9054-4F26-B8C5-00380B5ED536}"/>
              </a:ext>
            </a:extLst>
          </p:cNvPr>
          <p:cNvSpPr>
            <a:spLocks noGrp="1"/>
          </p:cNvSpPr>
          <p:nvPr>
            <p:ph type="title"/>
          </p:nvPr>
        </p:nvSpPr>
        <p:spPr/>
        <p:txBody>
          <a:bodyPr/>
          <a:lstStyle/>
          <a:p>
            <a:r>
              <a:rPr lang="en-GB" dirty="0"/>
              <a:t>The media is critical as the most trustworthy information source</a:t>
            </a:r>
          </a:p>
        </p:txBody>
      </p:sp>
      <p:sp>
        <p:nvSpPr>
          <p:cNvPr id="4" name="Footer Placeholder 3">
            <a:extLst>
              <a:ext uri="{FF2B5EF4-FFF2-40B4-BE49-F238E27FC236}">
                <a16:creationId xmlns:a16="http://schemas.microsoft.com/office/drawing/2014/main" id="{04B471A4-6378-42AB-A34F-5E70F8946024}"/>
              </a:ext>
            </a:extLst>
          </p:cNvPr>
          <p:cNvSpPr>
            <a:spLocks noGrp="1"/>
          </p:cNvSpPr>
          <p:nvPr>
            <p:ph type="ftr" sz="quarter" idx="11"/>
          </p:nvPr>
        </p:nvSpPr>
        <p:spPr/>
        <p:txBody>
          <a:bodyPr/>
          <a:lstStyle/>
          <a:p>
            <a:endParaRPr lang="en-GB" dirty="0"/>
          </a:p>
        </p:txBody>
      </p:sp>
      <p:graphicFrame>
        <p:nvGraphicFramePr>
          <p:cNvPr id="11" name="Content Placeholder 10">
            <a:extLst>
              <a:ext uri="{FF2B5EF4-FFF2-40B4-BE49-F238E27FC236}">
                <a16:creationId xmlns:a16="http://schemas.microsoft.com/office/drawing/2014/main" id="{EDB54016-56E4-4DD3-AEC5-BB02614E0393}"/>
              </a:ext>
            </a:extLst>
          </p:cNvPr>
          <p:cNvGraphicFramePr>
            <a:graphicFrameLocks noGrp="1"/>
          </p:cNvGraphicFramePr>
          <p:nvPr>
            <p:ph sz="quarter" idx="14"/>
            <p:extLst>
              <p:ext uri="{D42A27DB-BD31-4B8C-83A1-F6EECF244321}">
                <p14:modId xmlns:p14="http://schemas.microsoft.com/office/powerpoint/2010/main" val="1057391322"/>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20907336-4390-466E-80DB-16474224BE27}"/>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31098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7446-8ABC-B94A-88DD-43DC3551B327}"/>
              </a:ext>
            </a:extLst>
          </p:cNvPr>
          <p:cNvSpPr>
            <a:spLocks noGrp="1"/>
          </p:cNvSpPr>
          <p:nvPr>
            <p:ph type="title"/>
          </p:nvPr>
        </p:nvSpPr>
        <p:spPr/>
        <p:txBody>
          <a:bodyPr/>
          <a:lstStyle/>
          <a:p>
            <a:r>
              <a:rPr lang="en-GB" dirty="0"/>
              <a:t>We identified six core themes from the images shared by people, representing their new needs and approaches </a:t>
            </a:r>
          </a:p>
        </p:txBody>
      </p:sp>
      <p:sp>
        <p:nvSpPr>
          <p:cNvPr id="4" name="Footer Placeholder 3">
            <a:extLst>
              <a:ext uri="{FF2B5EF4-FFF2-40B4-BE49-F238E27FC236}">
                <a16:creationId xmlns:a16="http://schemas.microsoft.com/office/drawing/2014/main" id="{E918E742-BDCA-6749-999E-F52F356742E7}"/>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B17E8DDB-EC2E-8645-B253-0BD49DA51555}"/>
              </a:ext>
            </a:extLst>
          </p:cNvPr>
          <p:cNvSpPr/>
          <p:nvPr/>
        </p:nvSpPr>
        <p:spPr bwMode="ltGray">
          <a:xfrm>
            <a:off x="6192726" y="1710000"/>
            <a:ext cx="5634148" cy="3999600"/>
          </a:xfrm>
          <a:prstGeom prst="rect">
            <a:avLst/>
          </a:prstGeom>
          <a:solidFill>
            <a:srgbClr val="F9F9F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err="1"/>
          </a:p>
        </p:txBody>
      </p:sp>
      <p:sp>
        <p:nvSpPr>
          <p:cNvPr id="9" name="Rectangle 8">
            <a:extLst>
              <a:ext uri="{FF2B5EF4-FFF2-40B4-BE49-F238E27FC236}">
                <a16:creationId xmlns:a16="http://schemas.microsoft.com/office/drawing/2014/main" id="{1855B86E-FA85-7A42-A083-D65E5A024E60}"/>
              </a:ext>
            </a:extLst>
          </p:cNvPr>
          <p:cNvSpPr/>
          <p:nvPr/>
        </p:nvSpPr>
        <p:spPr>
          <a:xfrm>
            <a:off x="6808032" y="3183033"/>
            <a:ext cx="892072" cy="200055"/>
          </a:xfrm>
          <a:prstGeom prst="rect">
            <a:avLst/>
          </a:prstGeom>
        </p:spPr>
        <p:txBody>
          <a:bodyPr wrap="square">
            <a:spAutoFit/>
          </a:bodyPr>
          <a:lstStyle/>
          <a:p>
            <a:r>
              <a:rPr lang="en-GB" sz="700" b="1"/>
              <a:t>LAPTOP LIVES</a:t>
            </a:r>
          </a:p>
        </p:txBody>
      </p:sp>
      <p:sp>
        <p:nvSpPr>
          <p:cNvPr id="10" name="Rectangle 9">
            <a:extLst>
              <a:ext uri="{FF2B5EF4-FFF2-40B4-BE49-F238E27FC236}">
                <a16:creationId xmlns:a16="http://schemas.microsoft.com/office/drawing/2014/main" id="{0F1DDE4F-1F6D-DB43-9D46-86226A480885}"/>
              </a:ext>
            </a:extLst>
          </p:cNvPr>
          <p:cNvSpPr/>
          <p:nvPr/>
        </p:nvSpPr>
        <p:spPr>
          <a:xfrm>
            <a:off x="6808032" y="3498590"/>
            <a:ext cx="1265633" cy="200055"/>
          </a:xfrm>
          <a:prstGeom prst="rect">
            <a:avLst/>
          </a:prstGeom>
        </p:spPr>
        <p:txBody>
          <a:bodyPr wrap="square">
            <a:spAutoFit/>
          </a:bodyPr>
          <a:lstStyle/>
          <a:p>
            <a:r>
              <a:rPr lang="en-GB" sz="700" b="1"/>
              <a:t>SOFA AND SNUGGLES</a:t>
            </a:r>
          </a:p>
        </p:txBody>
      </p:sp>
      <p:sp>
        <p:nvSpPr>
          <p:cNvPr id="11" name="Rectangle 10">
            <a:extLst>
              <a:ext uri="{FF2B5EF4-FFF2-40B4-BE49-F238E27FC236}">
                <a16:creationId xmlns:a16="http://schemas.microsoft.com/office/drawing/2014/main" id="{998CC4F3-38A6-294E-A603-23B5D11D93D4}"/>
              </a:ext>
            </a:extLst>
          </p:cNvPr>
          <p:cNvSpPr/>
          <p:nvPr/>
        </p:nvSpPr>
        <p:spPr>
          <a:xfrm>
            <a:off x="6808032" y="2551919"/>
            <a:ext cx="1072858" cy="200055"/>
          </a:xfrm>
          <a:prstGeom prst="rect">
            <a:avLst/>
          </a:prstGeom>
        </p:spPr>
        <p:txBody>
          <a:bodyPr wrap="square">
            <a:spAutoFit/>
          </a:bodyPr>
          <a:lstStyle/>
          <a:p>
            <a:r>
              <a:rPr lang="en-US" sz="700" b="1"/>
              <a:t>NO, SERIOUSLY </a:t>
            </a:r>
          </a:p>
        </p:txBody>
      </p:sp>
      <p:sp>
        <p:nvSpPr>
          <p:cNvPr id="12" name="Rectangle 11">
            <a:extLst>
              <a:ext uri="{FF2B5EF4-FFF2-40B4-BE49-F238E27FC236}">
                <a16:creationId xmlns:a16="http://schemas.microsoft.com/office/drawing/2014/main" id="{C39AD1D2-45E5-DF40-9A1B-A7D3507A8180}"/>
              </a:ext>
            </a:extLst>
          </p:cNvPr>
          <p:cNvSpPr/>
          <p:nvPr/>
        </p:nvSpPr>
        <p:spPr>
          <a:xfrm>
            <a:off x="6808032" y="4120856"/>
            <a:ext cx="1072856" cy="307777"/>
          </a:xfrm>
          <a:prstGeom prst="rect">
            <a:avLst/>
          </a:prstGeom>
        </p:spPr>
        <p:txBody>
          <a:bodyPr wrap="square">
            <a:spAutoFit/>
          </a:bodyPr>
          <a:lstStyle/>
          <a:p>
            <a:r>
              <a:rPr lang="en-US" sz="700" b="1"/>
              <a:t>THE NEW ESSENTIALS</a:t>
            </a:r>
          </a:p>
        </p:txBody>
      </p:sp>
      <p:pic>
        <p:nvPicPr>
          <p:cNvPr id="13" name="Picture 12">
            <a:extLst>
              <a:ext uri="{FF2B5EF4-FFF2-40B4-BE49-F238E27FC236}">
                <a16:creationId xmlns:a16="http://schemas.microsoft.com/office/drawing/2014/main" id="{619A4C17-BC7A-7549-885B-D805BC095E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6783" y="2117385"/>
            <a:ext cx="3389393" cy="3208460"/>
          </a:xfrm>
          <a:prstGeom prst="rect">
            <a:avLst/>
          </a:prstGeom>
        </p:spPr>
      </p:pic>
      <p:sp>
        <p:nvSpPr>
          <p:cNvPr id="14" name="Rectangle 13">
            <a:extLst>
              <a:ext uri="{FF2B5EF4-FFF2-40B4-BE49-F238E27FC236}">
                <a16:creationId xmlns:a16="http://schemas.microsoft.com/office/drawing/2014/main" id="{A503669B-106F-1F40-B687-5A83FE645BC0}"/>
              </a:ext>
            </a:extLst>
          </p:cNvPr>
          <p:cNvSpPr/>
          <p:nvPr/>
        </p:nvSpPr>
        <p:spPr>
          <a:xfrm>
            <a:off x="6808032" y="2867476"/>
            <a:ext cx="1305227" cy="200055"/>
          </a:xfrm>
          <a:prstGeom prst="rect">
            <a:avLst/>
          </a:prstGeom>
        </p:spPr>
        <p:txBody>
          <a:bodyPr wrap="square">
            <a:spAutoFit/>
          </a:bodyPr>
          <a:lstStyle/>
          <a:p>
            <a:r>
              <a:rPr lang="en-GB" sz="700" b="1"/>
              <a:t>LONGING FOR NATURE</a:t>
            </a:r>
          </a:p>
        </p:txBody>
      </p:sp>
      <p:sp>
        <p:nvSpPr>
          <p:cNvPr id="15" name="Rectangle 14">
            <a:extLst>
              <a:ext uri="{FF2B5EF4-FFF2-40B4-BE49-F238E27FC236}">
                <a16:creationId xmlns:a16="http://schemas.microsoft.com/office/drawing/2014/main" id="{D8A04AD8-96E9-1841-B117-EDBA5E71E420}"/>
              </a:ext>
            </a:extLst>
          </p:cNvPr>
          <p:cNvSpPr/>
          <p:nvPr/>
        </p:nvSpPr>
        <p:spPr>
          <a:xfrm>
            <a:off x="6808032" y="3814147"/>
            <a:ext cx="1353428" cy="200055"/>
          </a:xfrm>
          <a:prstGeom prst="rect">
            <a:avLst/>
          </a:prstGeom>
        </p:spPr>
        <p:txBody>
          <a:bodyPr wrap="square">
            <a:spAutoFit/>
          </a:bodyPr>
          <a:lstStyle/>
          <a:p>
            <a:r>
              <a:rPr lang="en-GB" sz="700" b="1"/>
              <a:t>CREATIVITY AND CRAFT</a:t>
            </a:r>
          </a:p>
        </p:txBody>
      </p:sp>
      <p:sp>
        <p:nvSpPr>
          <p:cNvPr id="16" name="TextBox 15">
            <a:extLst>
              <a:ext uri="{FF2B5EF4-FFF2-40B4-BE49-F238E27FC236}">
                <a16:creationId xmlns:a16="http://schemas.microsoft.com/office/drawing/2014/main" id="{46EB7D6C-93F9-8744-981C-A40EC1A6F1A9}"/>
              </a:ext>
            </a:extLst>
          </p:cNvPr>
          <p:cNvSpPr txBox="1"/>
          <p:nvPr/>
        </p:nvSpPr>
        <p:spPr>
          <a:xfrm>
            <a:off x="6634251" y="2250822"/>
            <a:ext cx="1265893" cy="215444"/>
          </a:xfrm>
          <a:prstGeom prst="rect">
            <a:avLst/>
          </a:prstGeom>
          <a:noFill/>
        </p:spPr>
        <p:txBody>
          <a:bodyPr wrap="square" lIns="0" rtlCol="0">
            <a:spAutoFit/>
          </a:bodyPr>
          <a:lstStyle/>
          <a:p>
            <a:r>
              <a:rPr lang="en-US" sz="800" b="1"/>
              <a:t>Themes identified:</a:t>
            </a:r>
            <a:endParaRPr lang="en-GB" sz="800" b="1"/>
          </a:p>
        </p:txBody>
      </p:sp>
      <p:sp>
        <p:nvSpPr>
          <p:cNvPr id="17" name="Rectangle 16">
            <a:extLst>
              <a:ext uri="{FF2B5EF4-FFF2-40B4-BE49-F238E27FC236}">
                <a16:creationId xmlns:a16="http://schemas.microsoft.com/office/drawing/2014/main" id="{DA490341-BFEA-D649-B008-A1ADA36F3537}"/>
              </a:ext>
            </a:extLst>
          </p:cNvPr>
          <p:cNvSpPr/>
          <p:nvPr/>
        </p:nvSpPr>
        <p:spPr>
          <a:xfrm>
            <a:off x="6634252" y="3182175"/>
            <a:ext cx="201600" cy="201771"/>
          </a:xfrm>
          <a:prstGeom prst="rect">
            <a:avLst/>
          </a:prstGeom>
          <a:solidFill>
            <a:srgbClr val="FF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solidFill>
                <a:srgbClr val="FFB339"/>
              </a:solidFill>
              <a:latin typeface="Kantar Brown TT" panose="020B0504020101010102"/>
            </a:endParaRPr>
          </a:p>
        </p:txBody>
      </p:sp>
      <p:sp>
        <p:nvSpPr>
          <p:cNvPr id="18" name="Rectangle 17">
            <a:extLst>
              <a:ext uri="{FF2B5EF4-FFF2-40B4-BE49-F238E27FC236}">
                <a16:creationId xmlns:a16="http://schemas.microsoft.com/office/drawing/2014/main" id="{4EC39818-F16E-8144-AA4C-1873E9A5587D}"/>
              </a:ext>
            </a:extLst>
          </p:cNvPr>
          <p:cNvSpPr/>
          <p:nvPr/>
        </p:nvSpPr>
        <p:spPr>
          <a:xfrm>
            <a:off x="6634252" y="3497732"/>
            <a:ext cx="201600" cy="201771"/>
          </a:xfrm>
          <a:prstGeom prst="rect">
            <a:avLst/>
          </a:prstGeom>
          <a:solidFill>
            <a:srgbClr val="00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latin typeface="Kantar Brown TT" panose="020B0504020101010102"/>
            </a:endParaRPr>
          </a:p>
        </p:txBody>
      </p:sp>
      <p:sp>
        <p:nvSpPr>
          <p:cNvPr id="19" name="Rectangle 18">
            <a:extLst>
              <a:ext uri="{FF2B5EF4-FFF2-40B4-BE49-F238E27FC236}">
                <a16:creationId xmlns:a16="http://schemas.microsoft.com/office/drawing/2014/main" id="{D6344193-1CC2-4045-ACC5-F600FD25BC6D}"/>
              </a:ext>
            </a:extLst>
          </p:cNvPr>
          <p:cNvSpPr/>
          <p:nvPr/>
        </p:nvSpPr>
        <p:spPr>
          <a:xfrm>
            <a:off x="6634252" y="2551061"/>
            <a:ext cx="201600" cy="201771"/>
          </a:xfrm>
          <a:prstGeom prst="rect">
            <a:avLst/>
          </a:prstGeom>
          <a:solidFill>
            <a:srgbClr val="9D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latin typeface="Kantar Brown TT" panose="020B0504020101010102"/>
            </a:endParaRPr>
          </a:p>
        </p:txBody>
      </p:sp>
      <p:sp>
        <p:nvSpPr>
          <p:cNvPr id="20" name="Rectangle 19">
            <a:extLst>
              <a:ext uri="{FF2B5EF4-FFF2-40B4-BE49-F238E27FC236}">
                <a16:creationId xmlns:a16="http://schemas.microsoft.com/office/drawing/2014/main" id="{60C8D273-63BB-1A4A-9254-0D681C4BDA3B}"/>
              </a:ext>
            </a:extLst>
          </p:cNvPr>
          <p:cNvSpPr/>
          <p:nvPr/>
        </p:nvSpPr>
        <p:spPr>
          <a:xfrm>
            <a:off x="6634252" y="4173859"/>
            <a:ext cx="201600" cy="201771"/>
          </a:xfrm>
          <a:prstGeom prst="rect">
            <a:avLst/>
          </a:prstGeom>
          <a:solidFill>
            <a:srgbClr val="9E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latin typeface="Kantar Brown TT" panose="020B0504020101010102"/>
            </a:endParaRPr>
          </a:p>
        </p:txBody>
      </p:sp>
      <p:sp>
        <p:nvSpPr>
          <p:cNvPr id="21" name="Rectangle 20">
            <a:extLst>
              <a:ext uri="{FF2B5EF4-FFF2-40B4-BE49-F238E27FC236}">
                <a16:creationId xmlns:a16="http://schemas.microsoft.com/office/drawing/2014/main" id="{F7D5EA5C-467C-3645-A84B-BC0A620AA3CE}"/>
              </a:ext>
            </a:extLst>
          </p:cNvPr>
          <p:cNvSpPr/>
          <p:nvPr/>
        </p:nvSpPr>
        <p:spPr>
          <a:xfrm>
            <a:off x="6634252" y="2866618"/>
            <a:ext cx="201600" cy="201771"/>
          </a:xfrm>
          <a:prstGeom prst="rect">
            <a:avLst/>
          </a:prstGeom>
          <a:solidFill>
            <a:srgbClr val="FF0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latin typeface="Kantar Brown TT" panose="020B0504020101010102"/>
            </a:endParaRPr>
          </a:p>
        </p:txBody>
      </p:sp>
      <p:sp>
        <p:nvSpPr>
          <p:cNvPr id="22" name="Rectangle 21">
            <a:extLst>
              <a:ext uri="{FF2B5EF4-FFF2-40B4-BE49-F238E27FC236}">
                <a16:creationId xmlns:a16="http://schemas.microsoft.com/office/drawing/2014/main" id="{9D23B1C5-2AD1-5646-A9BB-930057414D8A}"/>
              </a:ext>
            </a:extLst>
          </p:cNvPr>
          <p:cNvSpPr/>
          <p:nvPr/>
        </p:nvSpPr>
        <p:spPr>
          <a:xfrm>
            <a:off x="6634252" y="3813289"/>
            <a:ext cx="201600" cy="201771"/>
          </a:xfrm>
          <a:prstGeom prst="rect">
            <a:avLst/>
          </a:prstGeom>
          <a:solidFill>
            <a:srgbClr val="00F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latin typeface="Kantar Brown TT" panose="020B0504020101010102"/>
            </a:endParaRPr>
          </a:p>
        </p:txBody>
      </p:sp>
      <p:sp>
        <p:nvSpPr>
          <p:cNvPr id="23" name="TextBox 22">
            <a:extLst>
              <a:ext uri="{FF2B5EF4-FFF2-40B4-BE49-F238E27FC236}">
                <a16:creationId xmlns:a16="http://schemas.microsoft.com/office/drawing/2014/main" id="{1823A4F9-971D-3A41-8570-033EB3640B3E}"/>
              </a:ext>
            </a:extLst>
          </p:cNvPr>
          <p:cNvSpPr txBox="1"/>
          <p:nvPr/>
        </p:nvSpPr>
        <p:spPr>
          <a:xfrm>
            <a:off x="7303600" y="1761890"/>
            <a:ext cx="3389387" cy="276999"/>
          </a:xfrm>
          <a:prstGeom prst="rect">
            <a:avLst/>
          </a:prstGeom>
          <a:noFill/>
        </p:spPr>
        <p:txBody>
          <a:bodyPr wrap="square" rtlCol="0">
            <a:spAutoFit/>
          </a:bodyPr>
          <a:lstStyle/>
          <a:p>
            <a:r>
              <a:rPr lang="en-US" sz="1200" b="1"/>
              <a:t>VISUAL CLUSTERS IDENTIFIED ON EVA</a:t>
            </a:r>
            <a:endParaRPr lang="en-GB" sz="1200" b="1"/>
          </a:p>
        </p:txBody>
      </p:sp>
      <p:sp>
        <p:nvSpPr>
          <p:cNvPr id="24" name="Content Placeholder 5">
            <a:extLst>
              <a:ext uri="{FF2B5EF4-FFF2-40B4-BE49-F238E27FC236}">
                <a16:creationId xmlns:a16="http://schemas.microsoft.com/office/drawing/2014/main" id="{E2FFCBBA-7E06-4644-87C8-60FE19FEE482}"/>
              </a:ext>
            </a:extLst>
          </p:cNvPr>
          <p:cNvSpPr txBox="1">
            <a:spLocks/>
          </p:cNvSpPr>
          <p:nvPr/>
        </p:nvSpPr>
        <p:spPr>
          <a:xfrm>
            <a:off x="4316797" y="1710000"/>
            <a:ext cx="1675949" cy="123644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b="1">
                <a:solidFill>
                  <a:srgbClr val="FF9D00"/>
                </a:solidFill>
              </a:rPr>
              <a:t>LAPTOP LIVES </a:t>
            </a:r>
            <a:br>
              <a:rPr lang="en-GB" b="1">
                <a:solidFill>
                  <a:srgbClr val="FF9D00"/>
                </a:solidFill>
              </a:rPr>
            </a:br>
            <a:r>
              <a:rPr lang="en-GB" b="1">
                <a:solidFill>
                  <a:srgbClr val="FF9D00"/>
                </a:solidFill>
              </a:rPr>
              <a:t>(13%)</a:t>
            </a:r>
            <a:br>
              <a:rPr lang="en-GB" b="1">
                <a:solidFill>
                  <a:srgbClr val="FF9D00"/>
                </a:solidFill>
              </a:rPr>
            </a:br>
            <a:br>
              <a:rPr lang="en-GB"/>
            </a:br>
            <a:r>
              <a:rPr lang="en-US"/>
              <a:t>People are resourceful, and we see people quickly adapting, by switching their social and work lives into a digital format.</a:t>
            </a:r>
            <a:endParaRPr lang="en-GB"/>
          </a:p>
        </p:txBody>
      </p:sp>
      <p:sp>
        <p:nvSpPr>
          <p:cNvPr id="25" name="Content Placeholder 7">
            <a:extLst>
              <a:ext uri="{FF2B5EF4-FFF2-40B4-BE49-F238E27FC236}">
                <a16:creationId xmlns:a16="http://schemas.microsoft.com/office/drawing/2014/main" id="{2F45BF23-1CDF-5647-87C3-A0A013A31CC6}"/>
              </a:ext>
            </a:extLst>
          </p:cNvPr>
          <p:cNvSpPr txBox="1">
            <a:spLocks/>
          </p:cNvSpPr>
          <p:nvPr/>
        </p:nvSpPr>
        <p:spPr>
          <a:xfrm>
            <a:off x="347953" y="3285991"/>
            <a:ext cx="1843959" cy="3344400"/>
          </a:xfrm>
          <a:prstGeom prst="rect">
            <a:avLst/>
          </a:prstGeom>
        </p:spPr>
        <p:txBody>
          <a:bodyPr tIns="0" rIns="0" bIns="0" anchor="t"/>
          <a:lst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00E8EA"/>
                </a:solidFill>
              </a:rPr>
              <a:t>SOFA AND SNUGGLES (13%)</a:t>
            </a:r>
            <a:br>
              <a:rPr lang="en-GB"/>
            </a:br>
            <a:br>
              <a:rPr lang="en-GB"/>
            </a:br>
            <a:r>
              <a:rPr lang="en-US"/>
              <a:t>Getting </a:t>
            </a:r>
            <a:r>
              <a:rPr lang="en-US" err="1"/>
              <a:t>cosy</a:t>
            </a:r>
            <a:r>
              <a:rPr lang="en-US"/>
              <a:t> and feeling safe with our pets and the people that we are close to. </a:t>
            </a:r>
          </a:p>
          <a:p>
            <a:endParaRPr lang="en-US"/>
          </a:p>
        </p:txBody>
      </p:sp>
      <p:sp>
        <p:nvSpPr>
          <p:cNvPr id="26" name="Content Placeholder 9">
            <a:extLst>
              <a:ext uri="{FF2B5EF4-FFF2-40B4-BE49-F238E27FC236}">
                <a16:creationId xmlns:a16="http://schemas.microsoft.com/office/drawing/2014/main" id="{DDDDADC7-E3C2-3849-B1CF-8636D8B34FBE}"/>
              </a:ext>
            </a:extLst>
          </p:cNvPr>
          <p:cNvSpPr txBox="1">
            <a:spLocks/>
          </p:cNvSpPr>
          <p:nvPr/>
        </p:nvSpPr>
        <p:spPr>
          <a:xfrm>
            <a:off x="358702" y="1710000"/>
            <a:ext cx="1843959" cy="1236442"/>
          </a:xfrm>
          <a:prstGeom prst="rect">
            <a:avLst/>
          </a:prstGeom>
        </p:spPr>
        <p:txBody>
          <a:bodyPr tIns="0" rIns="0" bIns="0" anchor="t"/>
          <a:lst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9D03FF"/>
                </a:solidFill>
              </a:rPr>
              <a:t>NO, SERIOUSLY </a:t>
            </a:r>
            <a:br>
              <a:rPr lang="en-GB" b="1">
                <a:solidFill>
                  <a:srgbClr val="9D03FF"/>
                </a:solidFill>
              </a:rPr>
            </a:br>
            <a:r>
              <a:rPr lang="en-GB" b="1">
                <a:solidFill>
                  <a:srgbClr val="9D03FF"/>
                </a:solidFill>
              </a:rPr>
              <a:t>(40%)</a:t>
            </a:r>
            <a:br>
              <a:rPr lang="en-GB" b="1">
                <a:solidFill>
                  <a:srgbClr val="9D03FF"/>
                </a:solidFill>
              </a:rPr>
            </a:br>
            <a:br>
              <a:rPr lang="en-GB"/>
            </a:br>
            <a:r>
              <a:rPr lang="en-GB"/>
              <a:t>Memes and selfies are normally frivolous and funny but it seems that in times of crisis they morph into something different.  </a:t>
            </a:r>
          </a:p>
          <a:p>
            <a:endParaRPr lang="en-GB"/>
          </a:p>
        </p:txBody>
      </p:sp>
      <p:sp>
        <p:nvSpPr>
          <p:cNvPr id="27" name="Content Placeholder 5">
            <a:extLst>
              <a:ext uri="{FF2B5EF4-FFF2-40B4-BE49-F238E27FC236}">
                <a16:creationId xmlns:a16="http://schemas.microsoft.com/office/drawing/2014/main" id="{8390BB20-EE65-2444-8CB7-FD7F58A61344}"/>
              </a:ext>
            </a:extLst>
          </p:cNvPr>
          <p:cNvSpPr txBox="1">
            <a:spLocks/>
          </p:cNvSpPr>
          <p:nvPr/>
        </p:nvSpPr>
        <p:spPr>
          <a:xfrm>
            <a:off x="4238650" y="3285991"/>
            <a:ext cx="1754096" cy="3344400"/>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b="1">
                <a:solidFill>
                  <a:srgbClr val="9EE900"/>
                </a:solidFill>
                <a:ea typeface="+mj-lt"/>
                <a:cs typeface="+mj-lt"/>
              </a:rPr>
              <a:t>THE NEW ESSENTIALS (6%)</a:t>
            </a:r>
            <a:br>
              <a:rPr lang="en-GB"/>
            </a:br>
            <a:br>
              <a:rPr lang="en-GB"/>
            </a:br>
            <a:r>
              <a:rPr lang="en-GB">
                <a:ea typeface="+mj-lt"/>
                <a:cs typeface="+mj-lt"/>
              </a:rPr>
              <a:t>People love to share images of the things that are important to them. There are a whole host of ‘new essentials’ for self-isolation that people are sharing content around </a:t>
            </a:r>
          </a:p>
        </p:txBody>
      </p:sp>
      <p:sp>
        <p:nvSpPr>
          <p:cNvPr id="28" name="Content Placeholder 7">
            <a:extLst>
              <a:ext uri="{FF2B5EF4-FFF2-40B4-BE49-F238E27FC236}">
                <a16:creationId xmlns:a16="http://schemas.microsoft.com/office/drawing/2014/main" id="{11CFEFC8-81CD-6841-B9A7-7BE4B2CAD939}"/>
              </a:ext>
            </a:extLst>
          </p:cNvPr>
          <p:cNvSpPr txBox="1">
            <a:spLocks/>
          </p:cNvSpPr>
          <p:nvPr/>
        </p:nvSpPr>
        <p:spPr>
          <a:xfrm>
            <a:off x="2247505" y="1710000"/>
            <a:ext cx="1843960" cy="1236442"/>
          </a:xfrm>
          <a:prstGeom prst="rect">
            <a:avLst/>
          </a:prstGeom>
        </p:spPr>
        <p:txBody>
          <a:bodyPr tIns="0" rIns="0" bIns="0" anchor="t"/>
          <a:lst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FF01BA"/>
                </a:solidFill>
              </a:rPr>
              <a:t>LONGING FOR NATURE (17%) </a:t>
            </a:r>
            <a:br>
              <a:rPr lang="en-GB" b="1">
                <a:solidFill>
                  <a:srgbClr val="FF01BA"/>
                </a:solidFill>
              </a:rPr>
            </a:br>
            <a:br>
              <a:rPr lang="en-GB"/>
            </a:br>
            <a:r>
              <a:rPr lang="en-US"/>
              <a:t>As people stay inside it seems they are increasingly dreaming of outside (17%). </a:t>
            </a:r>
          </a:p>
          <a:p>
            <a:endParaRPr lang="en-US"/>
          </a:p>
        </p:txBody>
      </p:sp>
      <p:sp>
        <p:nvSpPr>
          <p:cNvPr id="29" name="Content Placeholder 9">
            <a:extLst>
              <a:ext uri="{FF2B5EF4-FFF2-40B4-BE49-F238E27FC236}">
                <a16:creationId xmlns:a16="http://schemas.microsoft.com/office/drawing/2014/main" id="{276ACC97-6894-ED45-A36D-57CF767F06CA}"/>
              </a:ext>
            </a:extLst>
          </p:cNvPr>
          <p:cNvSpPr txBox="1">
            <a:spLocks/>
          </p:cNvSpPr>
          <p:nvPr/>
        </p:nvSpPr>
        <p:spPr>
          <a:xfrm>
            <a:off x="2247505" y="3285991"/>
            <a:ext cx="1940163" cy="3344400"/>
          </a:xfrm>
          <a:prstGeom prst="rect">
            <a:avLst/>
          </a:prstGeom>
        </p:spPr>
        <p:txBody>
          <a:bodyPr tIns="0" rIns="0" bIns="0" anchor="t"/>
          <a:lst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00FFCF"/>
                </a:solidFill>
                <a:ea typeface="+mj-lt"/>
                <a:cs typeface="+mj-lt"/>
              </a:rPr>
              <a:t>CREATIVITY AND CRAFT (9%)</a:t>
            </a:r>
            <a:br>
              <a:rPr lang="en-GB"/>
            </a:br>
            <a:br>
              <a:rPr lang="en-GB"/>
            </a:br>
            <a:r>
              <a:rPr lang="en-GB">
                <a:ea typeface="+mj-lt"/>
                <a:cs typeface="+mj-lt"/>
              </a:rPr>
              <a:t>As the days grow longer </a:t>
            </a:r>
            <a:br>
              <a:rPr lang="en-GB">
                <a:ea typeface="+mj-lt"/>
                <a:cs typeface="+mj-lt"/>
              </a:rPr>
            </a:br>
            <a:r>
              <a:rPr lang="en-GB">
                <a:ea typeface="+mj-lt"/>
                <a:cs typeface="+mj-lt"/>
              </a:rPr>
              <a:t>with little to do and nowhere to go people turn to their </a:t>
            </a:r>
            <a:br>
              <a:rPr lang="en-GB">
                <a:ea typeface="+mj-lt"/>
                <a:cs typeface="+mj-lt"/>
              </a:rPr>
            </a:br>
            <a:r>
              <a:rPr lang="en-GB">
                <a:ea typeface="+mj-lt"/>
                <a:cs typeface="+mj-lt"/>
              </a:rPr>
              <a:t>own creativity to </a:t>
            </a:r>
            <a:br>
              <a:rPr lang="en-GB">
                <a:ea typeface="+mj-lt"/>
                <a:cs typeface="+mj-lt"/>
              </a:rPr>
            </a:br>
            <a:r>
              <a:rPr lang="en-GB">
                <a:ea typeface="+mj-lt"/>
                <a:cs typeface="+mj-lt"/>
              </a:rPr>
              <a:t>keep entertained. </a:t>
            </a:r>
            <a:endParaRPr lang="en-US">
              <a:ea typeface="+mj-lt"/>
              <a:cs typeface="+mj-lt"/>
            </a:endParaRPr>
          </a:p>
        </p:txBody>
      </p:sp>
      <p:sp>
        <p:nvSpPr>
          <p:cNvPr id="5" name="Slide Number Placeholder 4">
            <a:extLst>
              <a:ext uri="{FF2B5EF4-FFF2-40B4-BE49-F238E27FC236}">
                <a16:creationId xmlns:a16="http://schemas.microsoft.com/office/drawing/2014/main" id="{F26B25DF-3E74-421C-8CB3-CB3FF5580940}"/>
              </a:ext>
            </a:extLst>
          </p:cNvPr>
          <p:cNvSpPr>
            <a:spLocks noGrp="1"/>
          </p:cNvSpPr>
          <p:nvPr>
            <p:ph type="sldNum" sz="quarter" idx="10"/>
          </p:nvPr>
        </p:nvSpPr>
        <p:spPr/>
        <p:txBody>
          <a:bodyPr/>
          <a:lstStyle/>
          <a:p>
            <a:fld id="{4034BEE3-566C-4068-A777-C3A4762E861B}" type="slidenum">
              <a:rPr lang="en-GB" smtClean="0"/>
              <a:pPr/>
              <a:t>18</a:t>
            </a:fld>
            <a:endParaRPr lang="en-GB"/>
          </a:p>
        </p:txBody>
      </p:sp>
    </p:spTree>
    <p:extLst>
      <p:ext uri="{BB962C8B-B14F-4D97-AF65-F5344CB8AC3E}">
        <p14:creationId xmlns:p14="http://schemas.microsoft.com/office/powerpoint/2010/main" val="42434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76221E-FEBF-448A-A980-BAC2516ADA84}"/>
              </a:ext>
            </a:extLst>
          </p:cNvPr>
          <p:cNvSpPr>
            <a:spLocks noGrp="1"/>
          </p:cNvSpPr>
          <p:nvPr>
            <p:ph type="body" sz="quarter" idx="15"/>
          </p:nvPr>
        </p:nvSpPr>
        <p:spPr/>
        <p:txBody>
          <a:bodyPr/>
          <a:lstStyle/>
          <a:p>
            <a:r>
              <a:rPr lang="en-GB" dirty="0"/>
              <a:t>What brands and companies can do</a:t>
            </a:r>
          </a:p>
        </p:txBody>
      </p:sp>
      <p:sp>
        <p:nvSpPr>
          <p:cNvPr id="7" name="Text Placeholder 6">
            <a:extLst>
              <a:ext uri="{FF2B5EF4-FFF2-40B4-BE49-F238E27FC236}">
                <a16:creationId xmlns:a16="http://schemas.microsoft.com/office/drawing/2014/main" id="{1C734E1B-79C4-438F-B4E1-567ECF4E5771}"/>
              </a:ext>
            </a:extLst>
          </p:cNvPr>
          <p:cNvSpPr>
            <a:spLocks noGrp="1"/>
          </p:cNvSpPr>
          <p:nvPr>
            <p:ph type="body" sz="quarter" idx="16"/>
          </p:nvPr>
        </p:nvSpPr>
        <p:spPr/>
        <p:txBody>
          <a:bodyPr/>
          <a:lstStyle/>
          <a:p>
            <a:r>
              <a:rPr lang="en-GB"/>
              <a:t>5</a:t>
            </a:r>
          </a:p>
        </p:txBody>
      </p:sp>
    </p:spTree>
    <p:extLst>
      <p:ext uri="{BB962C8B-B14F-4D97-AF65-F5344CB8AC3E}">
        <p14:creationId xmlns:p14="http://schemas.microsoft.com/office/powerpoint/2010/main" val="29040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12192000" cy="6858001"/>
            <a:chOff x="0" y="-1"/>
            <a:chExt cx="12192000" cy="6858001"/>
          </a:xfrm>
        </p:grpSpPr>
        <p:pic>
          <p:nvPicPr>
            <p:cNvPr id="4" name="Picture 4" descr="C:\Users\ttOgradyG\Documents\Global Practice Offer\Qual\Seven\Eyeka crowdsourcing appendix\Assets\GettyImages-621902496SMALL.jpg"/>
            <p:cNvPicPr>
              <a:picLocks noChangeAspect="1" noChangeArrowheads="1"/>
            </p:cNvPicPr>
            <p:nvPr/>
          </p:nvPicPr>
          <p:blipFill>
            <a:blip r:embed="rId5">
              <a:extLst>
                <a:ext uri="{28A0092B-C50C-407E-A947-70E740481C1C}">
                  <a14:useLocalDpi xmlns:a14="http://schemas.microsoft.com/office/drawing/2010/main" val="0"/>
                </a:ext>
              </a:extLst>
            </a:blip>
            <a:srcRect l="8342" t="66191" r="16145" b="3537"/>
            <a:stretch>
              <a:fillRect/>
            </a:stretch>
          </p:blipFill>
          <p:spPr bwMode="auto">
            <a:xfrm>
              <a:off x="0" y="-1"/>
              <a:ext cx="12185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ttOgradyG\Documents\Global Practice Offer\Qual\Seven\Eyeka crowdsourcing appendix\Assets\GettyImages-621902496SMALL.jpg"/>
            <p:cNvPicPr>
              <a:picLocks noChangeAspect="1" noChangeArrowheads="1"/>
            </p:cNvPicPr>
            <p:nvPr/>
          </p:nvPicPr>
          <p:blipFill>
            <a:blip r:embed="rId6">
              <a:extLst>
                <a:ext uri="{28A0092B-C50C-407E-A947-70E740481C1C}">
                  <a14:useLocalDpi xmlns:a14="http://schemas.microsoft.com/office/drawing/2010/main" val="0"/>
                </a:ext>
              </a:extLst>
            </a:blip>
            <a:srcRect t="-2"/>
            <a:stretch>
              <a:fillRect/>
            </a:stretch>
          </p:blipFill>
          <p:spPr bwMode="auto">
            <a:xfrm>
              <a:off x="0" y="2447925"/>
              <a:ext cx="12192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586"/>
          <p:cNvSpPr txBox="1">
            <a:spLocks/>
          </p:cNvSpPr>
          <p:nvPr/>
        </p:nvSpPr>
        <p:spPr>
          <a:xfrm>
            <a:off x="3640099" y="2137523"/>
            <a:ext cx="4911801" cy="537160"/>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3800" dirty="0">
              <a:solidFill>
                <a:schemeClr val="bg1"/>
              </a:solidFill>
            </a:endParaRPr>
          </a:p>
        </p:txBody>
      </p:sp>
      <p:sp>
        <p:nvSpPr>
          <p:cNvPr id="12" name="Content Placeholder 586"/>
          <p:cNvSpPr txBox="1">
            <a:spLocks/>
          </p:cNvSpPr>
          <p:nvPr/>
        </p:nvSpPr>
        <p:spPr>
          <a:xfrm>
            <a:off x="504826" y="1085117"/>
            <a:ext cx="11182348" cy="2988826"/>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solidFill>
                  <a:schemeClr val="bg1"/>
                </a:solidFill>
              </a:rPr>
              <a:t>Kantar’s C19 Barometer is the leading study on how Covid-19 is influencing consumers’ behaviours, attitudes and expectations</a:t>
            </a:r>
          </a:p>
          <a:p>
            <a:endParaRPr lang="en-GB" sz="2800" dirty="0">
              <a:solidFill>
                <a:schemeClr val="bg1"/>
              </a:solidFill>
            </a:endParaRPr>
          </a:p>
          <a:p>
            <a:r>
              <a:rPr lang="en-US" sz="2800" dirty="0">
                <a:solidFill>
                  <a:schemeClr val="bg1"/>
                </a:solidFill>
              </a:rPr>
              <a:t>Across over 30 markets and over 25,000 consumers…</a:t>
            </a:r>
          </a:p>
          <a:p>
            <a:br>
              <a:rPr lang="en-GB" sz="2800" dirty="0">
                <a:solidFill>
                  <a:schemeClr val="bg1"/>
                </a:solidFill>
              </a:rPr>
            </a:br>
            <a:r>
              <a:rPr lang="en-GB" sz="2800" dirty="0">
                <a:solidFill>
                  <a:schemeClr val="bg1"/>
                </a:solidFill>
              </a:rPr>
              <a:t>…and counting </a:t>
            </a:r>
          </a:p>
          <a:p>
            <a:endParaRPr lang="en-US" sz="2800" dirty="0">
              <a:solidFill>
                <a:schemeClr val="bg1"/>
              </a:solidFill>
            </a:endParaRPr>
          </a:p>
        </p:txBody>
      </p:sp>
      <p:sp>
        <p:nvSpPr>
          <p:cNvPr id="2" name="Text Placeholder 1"/>
          <p:cNvSpPr>
            <a:spLocks noGrp="1"/>
          </p:cNvSpPr>
          <p:nvPr>
            <p:ph type="body" sz="quarter" idx="18"/>
          </p:nvPr>
        </p:nvSpPr>
        <p:spPr/>
        <p:txBody>
          <a:bodyPr/>
          <a:lstStyle/>
          <a:p>
            <a:endParaRPr lang="en-GB"/>
          </a:p>
        </p:txBody>
      </p:sp>
      <p:grpSp>
        <p:nvGrpSpPr>
          <p:cNvPr id="9" name="Group 8">
            <a:extLst>
              <a:ext uri="{FF2B5EF4-FFF2-40B4-BE49-F238E27FC236}">
                <a16:creationId xmlns:a16="http://schemas.microsoft.com/office/drawing/2014/main" id="{88B9D838-A3B5-4E5C-B774-6098A0F5C155}"/>
              </a:ext>
            </a:extLst>
          </p:cNvPr>
          <p:cNvGrpSpPr/>
          <p:nvPr/>
        </p:nvGrpSpPr>
        <p:grpSpPr>
          <a:xfrm>
            <a:off x="360000" y="6120000"/>
            <a:ext cx="11474161" cy="474788"/>
            <a:chOff x="360000" y="6120000"/>
            <a:chExt cx="11474161" cy="474788"/>
          </a:xfrm>
        </p:grpSpPr>
        <p:cxnSp>
          <p:nvCxnSpPr>
            <p:cNvPr id="10" name="Straight Connector 9">
              <a:extLst>
                <a:ext uri="{FF2B5EF4-FFF2-40B4-BE49-F238E27FC236}">
                  <a16:creationId xmlns:a16="http://schemas.microsoft.com/office/drawing/2014/main" id="{3A21F744-A00F-42DC-92F1-75CD022EAEC5}"/>
                </a:ext>
              </a:extLst>
            </p:cNvPr>
            <p:cNvCxnSpPr>
              <a:cxnSpLocks/>
            </p:cNvCxnSpPr>
            <p:nvPr userDrawn="1">
              <p:custDataLst>
                <p:tags r:id="rId1"/>
              </p:custDataLst>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A2B504E1-E959-4411-A3EC-8F4C532DB88D}"/>
                </a:ext>
              </a:extLst>
            </p:cNvPr>
            <p:cNvPicPr>
              <a:picLocks noChangeAspect="1"/>
            </p:cNvPicPr>
            <p:nvPr userDrawn="1">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360001" y="6390412"/>
              <a:ext cx="1080270" cy="204376"/>
            </a:xfrm>
            <a:prstGeom prst="rect">
              <a:avLst/>
            </a:prstGeom>
          </p:spPr>
        </p:pic>
      </p:grpSp>
      <p:sp>
        <p:nvSpPr>
          <p:cNvPr id="14" name="Slide Number Placeholder 7">
            <a:extLst>
              <a:ext uri="{FF2B5EF4-FFF2-40B4-BE49-F238E27FC236}">
                <a16:creationId xmlns:a16="http://schemas.microsoft.com/office/drawing/2014/main" id="{11B0DC43-F362-4875-BE8A-2DEA4E278978}"/>
              </a:ext>
            </a:extLst>
          </p:cNvPr>
          <p:cNvSpPr txBox="1">
            <a:spLocks/>
          </p:cNvSpPr>
          <p:nvPr/>
        </p:nvSpPr>
        <p:spPr>
          <a:xfrm>
            <a:off x="10856913" y="6390000"/>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2</a:t>
            </a:fld>
            <a:endParaRPr lang="en-GB" dirty="0"/>
          </a:p>
        </p:txBody>
      </p:sp>
      <p:sp>
        <p:nvSpPr>
          <p:cNvPr id="3" name="Slide Number Placeholder 2">
            <a:extLst>
              <a:ext uri="{FF2B5EF4-FFF2-40B4-BE49-F238E27FC236}">
                <a16:creationId xmlns:a16="http://schemas.microsoft.com/office/drawing/2014/main" id="{D645EC28-4340-4688-A463-037DEE0F9526}"/>
              </a:ext>
            </a:extLst>
          </p:cNvPr>
          <p:cNvSpPr>
            <a:spLocks noGrp="1"/>
          </p:cNvSpPr>
          <p:nvPr>
            <p:ph type="sldNum" sz="quarter" idx="4"/>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26279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16BA43-60A2-461B-B1C6-955B0E4146D6}"/>
              </a:ext>
            </a:extLst>
          </p:cNvPr>
          <p:cNvSpPr>
            <a:spLocks noGrp="1"/>
          </p:cNvSpPr>
          <p:nvPr>
            <p:ph type="title"/>
          </p:nvPr>
        </p:nvSpPr>
        <p:spPr/>
        <p:txBody>
          <a:bodyPr/>
          <a:lstStyle/>
          <a:p>
            <a:r>
              <a:rPr lang="en-GB" dirty="0"/>
              <a:t>How should brands navigate the current global crisis? </a:t>
            </a:r>
          </a:p>
        </p:txBody>
      </p:sp>
      <p:sp>
        <p:nvSpPr>
          <p:cNvPr id="7" name="Footer Placeholder 6">
            <a:extLst>
              <a:ext uri="{FF2B5EF4-FFF2-40B4-BE49-F238E27FC236}">
                <a16:creationId xmlns:a16="http://schemas.microsoft.com/office/drawing/2014/main" id="{ED82D319-AC82-4AD4-A203-A1DF1EFEE62B}"/>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741664DE-011C-42E0-BA04-B597E03720A8}"/>
              </a:ext>
            </a:extLst>
          </p:cNvPr>
          <p:cNvSpPr>
            <a:spLocks noGrp="1"/>
          </p:cNvSpPr>
          <p:nvPr>
            <p:ph sz="quarter" idx="14"/>
          </p:nvPr>
        </p:nvSpPr>
        <p:spPr/>
        <p:txBody>
          <a:bodyPr/>
          <a:lstStyle/>
          <a:p>
            <a:r>
              <a:rPr lang="en-NZ" dirty="0"/>
              <a:t>The current global pandemic is a crisis beyond anything the world has experienced in recent times.</a:t>
            </a:r>
          </a:p>
          <a:p>
            <a:r>
              <a:rPr lang="en-NZ" dirty="0"/>
              <a:t>Few people have witnessed border closure, panic buying, mass business closure or enforced social distancing before  </a:t>
            </a:r>
          </a:p>
          <a:p>
            <a:r>
              <a:rPr lang="en-NZ" dirty="0"/>
              <a:t>Brands in some categories face an existential threat – perversely, other brands may see opportunity.</a:t>
            </a:r>
          </a:p>
          <a:p>
            <a:endParaRPr lang="en-NZ" dirty="0"/>
          </a:p>
          <a:p>
            <a:r>
              <a:rPr lang="en-NZ" b="1" dirty="0"/>
              <a:t>What do your consumers need from you? </a:t>
            </a:r>
          </a:p>
        </p:txBody>
      </p:sp>
      <p:sp>
        <p:nvSpPr>
          <p:cNvPr id="9" name="Rectangle 8">
            <a:extLst>
              <a:ext uri="{FF2B5EF4-FFF2-40B4-BE49-F238E27FC236}">
                <a16:creationId xmlns:a16="http://schemas.microsoft.com/office/drawing/2014/main" id="{BB35A63E-564B-4F16-A28C-F421DB40BD81}"/>
              </a:ext>
            </a:extLst>
          </p:cNvPr>
          <p:cNvSpPr/>
          <p:nvPr/>
        </p:nvSpPr>
        <p:spPr bwMode="ltGray">
          <a:xfrm>
            <a:off x="367271" y="3852955"/>
            <a:ext cx="2351314" cy="194491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400" dirty="0">
                <a:solidFill>
                  <a:schemeClr val="tx1"/>
                </a:solidFill>
              </a:rPr>
              <a:t>They need </a:t>
            </a:r>
            <a:r>
              <a:rPr lang="en-NZ" sz="1400" b="1" dirty="0">
                <a:solidFill>
                  <a:schemeClr val="tx1"/>
                </a:solidFill>
              </a:rPr>
              <a:t>genuine</a:t>
            </a:r>
            <a:r>
              <a:rPr lang="en-NZ" sz="1400" dirty="0">
                <a:solidFill>
                  <a:schemeClr val="tx1"/>
                </a:solidFill>
              </a:rPr>
              <a:t> responses and messages that make sense in this current world.</a:t>
            </a:r>
          </a:p>
          <a:p>
            <a:pPr algn="ctr"/>
            <a:r>
              <a:rPr lang="en-NZ" sz="1400" dirty="0">
                <a:solidFill>
                  <a:schemeClr val="tx1"/>
                </a:solidFill>
              </a:rPr>
              <a:t> </a:t>
            </a:r>
          </a:p>
        </p:txBody>
      </p:sp>
      <p:sp>
        <p:nvSpPr>
          <p:cNvPr id="16" name="Rectangle 15">
            <a:extLst>
              <a:ext uri="{FF2B5EF4-FFF2-40B4-BE49-F238E27FC236}">
                <a16:creationId xmlns:a16="http://schemas.microsoft.com/office/drawing/2014/main" id="{118AD022-E24C-4ACD-BAA7-ED095B7FEB49}"/>
              </a:ext>
            </a:extLst>
          </p:cNvPr>
          <p:cNvSpPr/>
          <p:nvPr/>
        </p:nvSpPr>
        <p:spPr bwMode="ltGray">
          <a:xfrm>
            <a:off x="3397687" y="3852955"/>
            <a:ext cx="2351314" cy="194491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NZ" sz="1400" dirty="0">
                <a:solidFill>
                  <a:schemeClr val="tx1"/>
                </a:solidFill>
              </a:rPr>
              <a:t>Brands, like their consumers, need to be responsible. </a:t>
            </a:r>
          </a:p>
          <a:p>
            <a:pPr algn="ctr">
              <a:spcBef>
                <a:spcPts val="600"/>
              </a:spcBef>
            </a:pPr>
            <a:r>
              <a:rPr lang="en-GB" sz="1400" dirty="0">
                <a:solidFill>
                  <a:schemeClr val="tx1"/>
                </a:solidFill>
              </a:rPr>
              <a:t>An opportunity to build </a:t>
            </a:r>
            <a:r>
              <a:rPr lang="en-GB" sz="1400" b="1" dirty="0">
                <a:solidFill>
                  <a:schemeClr val="tx1"/>
                </a:solidFill>
              </a:rPr>
              <a:t>trust</a:t>
            </a:r>
            <a:r>
              <a:rPr lang="en-GB" sz="1400" dirty="0">
                <a:solidFill>
                  <a:schemeClr val="tx1"/>
                </a:solidFill>
              </a:rPr>
              <a:t> by </a:t>
            </a:r>
            <a:r>
              <a:rPr lang="en-NZ" sz="1400" dirty="0">
                <a:solidFill>
                  <a:schemeClr val="tx1"/>
                </a:solidFill>
              </a:rPr>
              <a:t>understanding the needs of those consumers and the role of the brand in this situation</a:t>
            </a:r>
          </a:p>
        </p:txBody>
      </p:sp>
      <p:sp>
        <p:nvSpPr>
          <p:cNvPr id="17" name="Rectangle 16">
            <a:extLst>
              <a:ext uri="{FF2B5EF4-FFF2-40B4-BE49-F238E27FC236}">
                <a16:creationId xmlns:a16="http://schemas.microsoft.com/office/drawing/2014/main" id="{7A50EA0D-AF18-4EA8-8C37-1B4425F34A87}"/>
              </a:ext>
            </a:extLst>
          </p:cNvPr>
          <p:cNvSpPr/>
          <p:nvPr/>
        </p:nvSpPr>
        <p:spPr bwMode="ltGray">
          <a:xfrm>
            <a:off x="6428103" y="3852955"/>
            <a:ext cx="2351314" cy="194491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400" dirty="0">
                <a:solidFill>
                  <a:schemeClr val="tx1"/>
                </a:solidFill>
              </a:rPr>
              <a:t>So what can your brand credibly do in tune with the </a:t>
            </a:r>
            <a:r>
              <a:rPr lang="en-NZ" sz="1400" b="1" dirty="0">
                <a:solidFill>
                  <a:schemeClr val="tx1"/>
                </a:solidFill>
              </a:rPr>
              <a:t>emotive</a:t>
            </a:r>
            <a:r>
              <a:rPr lang="en-NZ" sz="1400" dirty="0">
                <a:solidFill>
                  <a:schemeClr val="tx1"/>
                </a:solidFill>
              </a:rPr>
              <a:t> positioning of the brand? </a:t>
            </a:r>
          </a:p>
        </p:txBody>
      </p:sp>
      <p:sp>
        <p:nvSpPr>
          <p:cNvPr id="18" name="Rectangle 17">
            <a:extLst>
              <a:ext uri="{FF2B5EF4-FFF2-40B4-BE49-F238E27FC236}">
                <a16:creationId xmlns:a16="http://schemas.microsoft.com/office/drawing/2014/main" id="{41EB6C8B-D479-4F78-87BF-9DBD331A788A}"/>
              </a:ext>
            </a:extLst>
          </p:cNvPr>
          <p:cNvSpPr/>
          <p:nvPr/>
        </p:nvSpPr>
        <p:spPr bwMode="ltGray">
          <a:xfrm>
            <a:off x="9458518" y="3852955"/>
            <a:ext cx="2351314" cy="194491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400" dirty="0">
                <a:solidFill>
                  <a:schemeClr val="tx1"/>
                </a:solidFill>
              </a:rPr>
              <a:t>And no brand, however bold, will want to be remembered as having exploited the situation</a:t>
            </a:r>
          </a:p>
        </p:txBody>
      </p:sp>
      <p:sp>
        <p:nvSpPr>
          <p:cNvPr id="2" name="Slide Number Placeholder 1">
            <a:extLst>
              <a:ext uri="{FF2B5EF4-FFF2-40B4-BE49-F238E27FC236}">
                <a16:creationId xmlns:a16="http://schemas.microsoft.com/office/drawing/2014/main" id="{A1CD0132-AEFA-4A54-A848-4C867D5F3CCD}"/>
              </a:ext>
            </a:extLst>
          </p:cNvPr>
          <p:cNvSpPr>
            <a:spLocks noGrp="1"/>
          </p:cNvSpPr>
          <p:nvPr>
            <p:ph type="sldNum" sz="quarter" idx="10"/>
          </p:nvPr>
        </p:nvSpPr>
        <p:spPr/>
        <p:txBody>
          <a:bodyPr/>
          <a:lstStyle/>
          <a:p>
            <a:fld id="{4034BEE3-566C-4068-A777-C3A4762E861B}" type="slidenum">
              <a:rPr lang="en-GB" smtClean="0"/>
              <a:pPr/>
              <a:t>20</a:t>
            </a:fld>
            <a:endParaRPr lang="en-GB" dirty="0"/>
          </a:p>
        </p:txBody>
      </p:sp>
    </p:spTree>
    <p:extLst>
      <p:ext uri="{BB962C8B-B14F-4D97-AF65-F5344CB8AC3E}">
        <p14:creationId xmlns:p14="http://schemas.microsoft.com/office/powerpoint/2010/main" val="338791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38CACD-809E-4446-B747-F70DBF1213B2}"/>
              </a:ext>
            </a:extLst>
          </p:cNvPr>
          <p:cNvSpPr>
            <a:spLocks noGrp="1"/>
          </p:cNvSpPr>
          <p:nvPr>
            <p:ph type="title"/>
          </p:nvPr>
        </p:nvSpPr>
        <p:spPr/>
        <p:txBody>
          <a:bodyPr/>
          <a:lstStyle/>
          <a:p>
            <a:r>
              <a:rPr lang="en-GB" dirty="0"/>
              <a:t>Focus on staff welfare should be a company’s first priority.  Companies and brands also have a role to play in supporting governments and consumers through the crisis</a:t>
            </a:r>
          </a:p>
        </p:txBody>
      </p:sp>
      <p:sp>
        <p:nvSpPr>
          <p:cNvPr id="4" name="Footer Placeholder 3">
            <a:extLst>
              <a:ext uri="{FF2B5EF4-FFF2-40B4-BE49-F238E27FC236}">
                <a16:creationId xmlns:a16="http://schemas.microsoft.com/office/drawing/2014/main" id="{6C9334C2-66DB-4331-9CE3-48A7661F98C4}"/>
              </a:ext>
            </a:extLst>
          </p:cNvPr>
          <p:cNvSpPr>
            <a:spLocks noGrp="1"/>
          </p:cNvSpPr>
          <p:nvPr>
            <p:ph type="ftr" sz="quarter" idx="11"/>
          </p:nvPr>
        </p:nvSpPr>
        <p:spPr/>
        <p:txBody>
          <a:bodyPr/>
          <a:lstStyle/>
          <a:p>
            <a:r>
              <a:rPr lang="en-GB" dirty="0"/>
              <a:t>Base 11586</a:t>
            </a:r>
          </a:p>
        </p:txBody>
      </p:sp>
      <p:graphicFrame>
        <p:nvGraphicFramePr>
          <p:cNvPr id="9" name="Content Placeholder 8">
            <a:extLst>
              <a:ext uri="{FF2B5EF4-FFF2-40B4-BE49-F238E27FC236}">
                <a16:creationId xmlns:a16="http://schemas.microsoft.com/office/drawing/2014/main" id="{CC4831A7-3022-43C2-88D2-622CC8B83F29}"/>
              </a:ext>
            </a:extLst>
          </p:cNvPr>
          <p:cNvGraphicFramePr>
            <a:graphicFrameLocks noGrp="1"/>
          </p:cNvGraphicFramePr>
          <p:nvPr>
            <p:ph sz="quarter" idx="14"/>
            <p:extLst>
              <p:ext uri="{D42A27DB-BD31-4B8C-83A1-F6EECF244321}">
                <p14:modId xmlns:p14="http://schemas.microsoft.com/office/powerpoint/2010/main" val="1432154096"/>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BA432AC-122A-4FA5-9F07-90E823DDE58E}"/>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8206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7AF038-9680-4236-B91F-2984B9AF2989}"/>
              </a:ext>
            </a:extLst>
          </p:cNvPr>
          <p:cNvSpPr>
            <a:spLocks noGrp="1"/>
          </p:cNvSpPr>
          <p:nvPr>
            <p:ph type="title"/>
          </p:nvPr>
        </p:nvSpPr>
        <p:spPr/>
        <p:txBody>
          <a:bodyPr/>
          <a:lstStyle/>
          <a:p>
            <a:r>
              <a:rPr lang="en-GB" dirty="0"/>
              <a:t>Whilst you might have your business practices right, you need to consider how consumers might perceive your actions</a:t>
            </a:r>
          </a:p>
        </p:txBody>
      </p:sp>
      <p:sp>
        <p:nvSpPr>
          <p:cNvPr id="4" name="Footer Placeholder 3">
            <a:extLst>
              <a:ext uri="{FF2B5EF4-FFF2-40B4-BE49-F238E27FC236}">
                <a16:creationId xmlns:a16="http://schemas.microsoft.com/office/drawing/2014/main" id="{C5720573-50B6-4CCA-85CD-52A4CEC3D56E}"/>
              </a:ext>
            </a:extLst>
          </p:cNvPr>
          <p:cNvSpPr>
            <a:spLocks noGrp="1"/>
          </p:cNvSpPr>
          <p:nvPr>
            <p:ph type="ftr" sz="quarter" idx="11"/>
          </p:nvPr>
        </p:nvSpPr>
        <p:spPr/>
        <p:txBody>
          <a:bodyPr/>
          <a:lstStyle/>
          <a:p>
            <a:endParaRPr lang="en-GB" dirty="0"/>
          </a:p>
        </p:txBody>
      </p:sp>
      <p:sp>
        <p:nvSpPr>
          <p:cNvPr id="8" name="Content Placeholder 7">
            <a:extLst>
              <a:ext uri="{FF2B5EF4-FFF2-40B4-BE49-F238E27FC236}">
                <a16:creationId xmlns:a16="http://schemas.microsoft.com/office/drawing/2014/main" id="{24C34366-3D9C-4BC9-8D3A-949AECFEB92B}"/>
              </a:ext>
            </a:extLst>
          </p:cNvPr>
          <p:cNvSpPr>
            <a:spLocks noGrp="1"/>
          </p:cNvSpPr>
          <p:nvPr>
            <p:ph sz="quarter" idx="12"/>
          </p:nvPr>
        </p:nvSpPr>
        <p:spPr/>
        <p:txBody>
          <a:bodyPr/>
          <a:lstStyle/>
          <a:p>
            <a:r>
              <a:rPr lang="en-GB" dirty="0"/>
              <a:t>Do support local governments in health organisations…</a:t>
            </a:r>
          </a:p>
        </p:txBody>
      </p:sp>
      <p:sp>
        <p:nvSpPr>
          <p:cNvPr id="9" name="Content Placeholder 8">
            <a:extLst>
              <a:ext uri="{FF2B5EF4-FFF2-40B4-BE49-F238E27FC236}">
                <a16:creationId xmlns:a16="http://schemas.microsoft.com/office/drawing/2014/main" id="{BF2D44CC-D816-4239-AF98-E2EABDA7E417}"/>
              </a:ext>
            </a:extLst>
          </p:cNvPr>
          <p:cNvSpPr>
            <a:spLocks noGrp="1"/>
          </p:cNvSpPr>
          <p:nvPr>
            <p:ph sz="quarter" idx="13"/>
          </p:nvPr>
        </p:nvSpPr>
        <p:spPr/>
        <p:txBody>
          <a:bodyPr/>
          <a:lstStyle/>
          <a:p>
            <a:r>
              <a:rPr lang="en-GB" dirty="0"/>
              <a:t>But think about what the appropriate tone is for any communication</a:t>
            </a:r>
          </a:p>
        </p:txBody>
      </p:sp>
      <p:pic>
        <p:nvPicPr>
          <p:cNvPr id="10" name="Picture 9">
            <a:extLst>
              <a:ext uri="{FF2B5EF4-FFF2-40B4-BE49-F238E27FC236}">
                <a16:creationId xmlns:a16="http://schemas.microsoft.com/office/drawing/2014/main" id="{5FE9ADB4-5A97-4CEE-A2A7-96ACB720090F}"/>
              </a:ext>
            </a:extLst>
          </p:cNvPr>
          <p:cNvPicPr>
            <a:picLocks noChangeAspect="1"/>
          </p:cNvPicPr>
          <p:nvPr/>
        </p:nvPicPr>
        <p:blipFill rotWithShape="1">
          <a:blip r:embed="rId2"/>
          <a:srcRect l="-821" t="8220" r="19350" b="16755"/>
          <a:stretch/>
        </p:blipFill>
        <p:spPr>
          <a:xfrm>
            <a:off x="5732841" y="2699604"/>
            <a:ext cx="5809616" cy="3009309"/>
          </a:xfrm>
          <a:prstGeom prst="rect">
            <a:avLst/>
          </a:prstGeom>
        </p:spPr>
      </p:pic>
      <p:pic>
        <p:nvPicPr>
          <p:cNvPr id="1026" name="Picture 2" descr="Image may contain: text">
            <a:extLst>
              <a:ext uri="{FF2B5EF4-FFF2-40B4-BE49-F238E27FC236}">
                <a16:creationId xmlns:a16="http://schemas.microsoft.com/office/drawing/2014/main" id="{3CA1A193-C3C3-4F90-B95D-12E999E04A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37" b="12511"/>
          <a:stretch/>
        </p:blipFill>
        <p:spPr bwMode="auto">
          <a:xfrm>
            <a:off x="1864639" y="2204643"/>
            <a:ext cx="2018430" cy="35042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3821182-1487-4241-BDD1-1166AA75FD3F}"/>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19327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2A2CE5-5E80-4D31-AA65-4169370D2066}"/>
              </a:ext>
            </a:extLst>
          </p:cNvPr>
          <p:cNvSpPr>
            <a:spLocks noGrp="1"/>
          </p:cNvSpPr>
          <p:nvPr>
            <p:ph type="title"/>
          </p:nvPr>
        </p:nvSpPr>
        <p:spPr/>
        <p:txBody>
          <a:bodyPr/>
          <a:lstStyle/>
          <a:p>
            <a:r>
              <a:rPr lang="en-GB" dirty="0"/>
              <a:t>Do let consumers know how you can help, but think about your messaging carefully, as you don’t want to be seen to be exploiting the situation</a:t>
            </a:r>
          </a:p>
        </p:txBody>
      </p:sp>
      <p:sp>
        <p:nvSpPr>
          <p:cNvPr id="4" name="Footer Placeholder 3">
            <a:extLst>
              <a:ext uri="{FF2B5EF4-FFF2-40B4-BE49-F238E27FC236}">
                <a16:creationId xmlns:a16="http://schemas.microsoft.com/office/drawing/2014/main" id="{587105D7-D919-40BD-950B-55CBB4855D2C}"/>
              </a:ext>
            </a:extLst>
          </p:cNvPr>
          <p:cNvSpPr>
            <a:spLocks noGrp="1"/>
          </p:cNvSpPr>
          <p:nvPr>
            <p:ph type="ftr" sz="quarter" idx="11"/>
          </p:nvPr>
        </p:nvSpPr>
        <p:spPr/>
        <p:txBody>
          <a:bodyPr/>
          <a:lstStyle/>
          <a:p>
            <a:r>
              <a:rPr lang="en-GB" dirty="0"/>
              <a:t>Top 2 Box</a:t>
            </a:r>
          </a:p>
        </p:txBody>
      </p:sp>
      <p:graphicFrame>
        <p:nvGraphicFramePr>
          <p:cNvPr id="9" name="Content Placeholder 8">
            <a:extLst>
              <a:ext uri="{FF2B5EF4-FFF2-40B4-BE49-F238E27FC236}">
                <a16:creationId xmlns:a16="http://schemas.microsoft.com/office/drawing/2014/main" id="{88D31797-3EA0-4CD6-9E7C-C76746A8E655}"/>
              </a:ext>
            </a:extLst>
          </p:cNvPr>
          <p:cNvGraphicFramePr>
            <a:graphicFrameLocks noGrp="1"/>
          </p:cNvGraphicFramePr>
          <p:nvPr>
            <p:ph sz="quarter" idx="14"/>
            <p:extLst>
              <p:ext uri="{D42A27DB-BD31-4B8C-83A1-F6EECF244321}">
                <p14:modId xmlns:p14="http://schemas.microsoft.com/office/powerpoint/2010/main" val="4022026351"/>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94ED888-3A37-4593-BA43-E03010A4106A}"/>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38141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DF3F026-9EFD-406D-81AB-74E58F2FDF51}"/>
              </a:ext>
            </a:extLst>
          </p:cNvPr>
          <p:cNvSpPr>
            <a:spLocks noGrp="1"/>
          </p:cNvSpPr>
          <p:nvPr>
            <p:ph type="ftr" sz="quarter" idx="11"/>
          </p:nvPr>
        </p:nvSpPr>
        <p:spPr/>
        <p:txBody>
          <a:bodyPr/>
          <a:lstStyle/>
          <a:p>
            <a:endParaRPr lang="en-GB" dirty="0"/>
          </a:p>
        </p:txBody>
      </p:sp>
      <p:sp>
        <p:nvSpPr>
          <p:cNvPr id="9" name="Title 8"/>
          <p:cNvSpPr>
            <a:spLocks noGrp="1"/>
          </p:cNvSpPr>
          <p:nvPr>
            <p:ph type="title" idx="4294967295"/>
          </p:nvPr>
        </p:nvSpPr>
        <p:spPr>
          <a:xfrm>
            <a:off x="374037" y="430213"/>
            <a:ext cx="11466513" cy="403225"/>
          </a:xfrm>
        </p:spPr>
        <p:txBody>
          <a:bodyPr/>
          <a:lstStyle/>
          <a:p>
            <a:r>
              <a:rPr lang="en-NZ" dirty="0"/>
              <a:t>A framework helps explain what we see happening around us</a:t>
            </a:r>
          </a:p>
        </p:txBody>
      </p:sp>
      <p:sp>
        <p:nvSpPr>
          <p:cNvPr id="37" name="Rectangle 36"/>
          <p:cNvSpPr/>
          <p:nvPr/>
        </p:nvSpPr>
        <p:spPr>
          <a:xfrm>
            <a:off x="6691569" y="4918054"/>
            <a:ext cx="3552183" cy="529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200" dirty="0">
                <a:solidFill>
                  <a:schemeClr val="tx1"/>
                </a:solidFill>
              </a:rPr>
              <a:t>Be prepared, don’t let the crisis take </a:t>
            </a:r>
            <a:br>
              <a:rPr lang="en-NZ" sz="1200" dirty="0">
                <a:solidFill>
                  <a:schemeClr val="tx1"/>
                </a:solidFill>
              </a:rPr>
            </a:br>
            <a:r>
              <a:rPr lang="en-NZ" sz="1200" dirty="0">
                <a:solidFill>
                  <a:schemeClr val="tx1"/>
                </a:solidFill>
              </a:rPr>
              <a:t>you by surprise </a:t>
            </a:r>
          </a:p>
        </p:txBody>
      </p:sp>
      <p:grpSp>
        <p:nvGrpSpPr>
          <p:cNvPr id="4" name="Group 3">
            <a:extLst>
              <a:ext uri="{FF2B5EF4-FFF2-40B4-BE49-F238E27FC236}">
                <a16:creationId xmlns:a16="http://schemas.microsoft.com/office/drawing/2014/main" id="{77D922C9-C6D4-459F-A77F-E575BC60FDE7}"/>
              </a:ext>
            </a:extLst>
          </p:cNvPr>
          <p:cNvGrpSpPr/>
          <p:nvPr/>
        </p:nvGrpSpPr>
        <p:grpSpPr>
          <a:xfrm>
            <a:off x="6156965" y="1927560"/>
            <a:ext cx="4535817" cy="2962913"/>
            <a:chOff x="317007" y="1608935"/>
            <a:chExt cx="4535817" cy="2962913"/>
          </a:xfrm>
        </p:grpSpPr>
        <p:grpSp>
          <p:nvGrpSpPr>
            <p:cNvPr id="2" name="Group 1">
              <a:extLst>
                <a:ext uri="{FF2B5EF4-FFF2-40B4-BE49-F238E27FC236}">
                  <a16:creationId xmlns:a16="http://schemas.microsoft.com/office/drawing/2014/main" id="{780EBBBB-7F2F-440B-A876-D8E683CE7CDD}"/>
                </a:ext>
              </a:extLst>
            </p:cNvPr>
            <p:cNvGrpSpPr/>
            <p:nvPr/>
          </p:nvGrpSpPr>
          <p:grpSpPr>
            <a:xfrm>
              <a:off x="317007" y="1608935"/>
              <a:ext cx="4535817" cy="2962913"/>
              <a:chOff x="317007" y="1608935"/>
              <a:chExt cx="4535817" cy="2962913"/>
            </a:xfrm>
          </p:grpSpPr>
          <p:pic>
            <p:nvPicPr>
              <p:cNvPr id="27" name="Picture 26">
                <a:extLst>
                  <a:ext uri="{FF2B5EF4-FFF2-40B4-BE49-F238E27FC236}">
                    <a16:creationId xmlns:a16="http://schemas.microsoft.com/office/drawing/2014/main" id="{A97D9AEE-3588-42AA-A633-1B93DC59E68A}"/>
                  </a:ext>
                </a:extLst>
              </p:cNvPr>
              <p:cNvPicPr>
                <a:picLocks noChangeAspect="1"/>
              </p:cNvPicPr>
              <p:nvPr/>
            </p:nvPicPr>
            <p:blipFill>
              <a:blip r:embed="rId2"/>
              <a:stretch>
                <a:fillRect/>
              </a:stretch>
            </p:blipFill>
            <p:spPr>
              <a:xfrm>
                <a:off x="317007" y="1608935"/>
                <a:ext cx="4535817" cy="2962913"/>
              </a:xfrm>
              <a:prstGeom prst="rect">
                <a:avLst/>
              </a:prstGeom>
            </p:spPr>
          </p:pic>
          <p:grpSp>
            <p:nvGrpSpPr>
              <p:cNvPr id="11" name="Group 10"/>
              <p:cNvGrpSpPr/>
              <p:nvPr/>
            </p:nvGrpSpPr>
            <p:grpSpPr>
              <a:xfrm>
                <a:off x="552916" y="1838619"/>
                <a:ext cx="4064000" cy="2517165"/>
                <a:chOff x="581066" y="1889950"/>
                <a:chExt cx="4461205" cy="2763185"/>
              </a:xfrm>
            </p:grpSpPr>
            <p:grpSp>
              <p:nvGrpSpPr>
                <p:cNvPr id="13" name="Group 12"/>
                <p:cNvGrpSpPr>
                  <a:grpSpLocks noChangeAspect="1"/>
                </p:cNvGrpSpPr>
                <p:nvPr/>
              </p:nvGrpSpPr>
              <p:grpSpPr>
                <a:xfrm>
                  <a:off x="581066" y="1889950"/>
                  <a:ext cx="4461205" cy="2763185"/>
                  <a:chOff x="378155" y="1362358"/>
                  <a:chExt cx="2423660" cy="1527178"/>
                </a:xfrm>
              </p:grpSpPr>
              <p:sp>
                <p:nvSpPr>
                  <p:cNvPr id="18" name="Oval 17"/>
                  <p:cNvSpPr>
                    <a:spLocks noChangeAspect="1" noChangeArrowheads="1"/>
                  </p:cNvSpPr>
                  <p:nvPr/>
                </p:nvSpPr>
                <p:spPr bwMode="auto">
                  <a:xfrm>
                    <a:off x="378155" y="1362358"/>
                    <a:ext cx="2423660" cy="1527178"/>
                  </a:xfrm>
                  <a:prstGeom prst="ellipse">
                    <a:avLst/>
                  </a:prstGeom>
                  <a:solidFill>
                    <a:schemeClr val="bg1"/>
                  </a:solidFill>
                  <a:ln w="9525">
                    <a:noFill/>
                    <a:round/>
                    <a:headEnd/>
                    <a:tailEnd/>
                  </a:ln>
                  <a:effectLst/>
                </p:spPr>
                <p:txBody>
                  <a:bodyPr wrap="none" anchor="ctr"/>
                  <a:lstStyle/>
                  <a:p>
                    <a:pPr>
                      <a:defRPr/>
                    </a:pPr>
                    <a:endParaRPr lang="en-NZ" sz="1200" kern="0" dirty="0">
                      <a:latin typeface="+mj-lt"/>
                    </a:endParaRPr>
                  </a:p>
                </p:txBody>
              </p:sp>
              <p:sp>
                <p:nvSpPr>
                  <p:cNvPr id="19" name="AutoShape 37"/>
                  <p:cNvSpPr>
                    <a:spLocks noChangeArrowheads="1"/>
                  </p:cNvSpPr>
                  <p:nvPr/>
                </p:nvSpPr>
                <p:spPr bwMode="auto">
                  <a:xfrm>
                    <a:off x="1202868" y="2435174"/>
                    <a:ext cx="802853" cy="216000"/>
                  </a:xfrm>
                  <a:prstGeom prst="rect">
                    <a:avLst/>
                  </a:prstGeom>
                  <a:solidFill>
                    <a:srgbClr val="D2D9E6"/>
                  </a:solidFill>
                  <a:ln w="9525" algn="ctr">
                    <a:noFill/>
                    <a:round/>
                    <a:headEnd/>
                    <a:tailEnd/>
                  </a:ln>
                  <a:effectLst/>
                </p:spPr>
                <p:txBody>
                  <a:bodyPr lIns="36000" tIns="72000" rIns="36000" bIns="72000" anchor="ctr"/>
                  <a:lstStyle/>
                  <a:p>
                    <a:pPr algn="ctr" eaLnBrk="0" hangingPunct="0">
                      <a:defRPr/>
                    </a:pPr>
                    <a:r>
                      <a:rPr lang="en-US" sz="1200" kern="0" dirty="0">
                        <a:latin typeface="+mj-lt"/>
                      </a:rPr>
                      <a:t>High stress</a:t>
                    </a:r>
                  </a:p>
                </p:txBody>
              </p:sp>
              <p:sp>
                <p:nvSpPr>
                  <p:cNvPr id="20" name="AutoShape 39"/>
                  <p:cNvSpPr>
                    <a:spLocks noChangeArrowheads="1"/>
                  </p:cNvSpPr>
                  <p:nvPr/>
                </p:nvSpPr>
                <p:spPr bwMode="auto">
                  <a:xfrm>
                    <a:off x="1913482" y="2005734"/>
                    <a:ext cx="802288" cy="216000"/>
                  </a:xfrm>
                  <a:prstGeom prst="rect">
                    <a:avLst/>
                  </a:prstGeom>
                  <a:solidFill>
                    <a:srgbClr val="D2D9E6"/>
                  </a:solidFill>
                  <a:ln w="9525" algn="ctr">
                    <a:noFill/>
                    <a:round/>
                    <a:headEnd/>
                    <a:tailEnd/>
                  </a:ln>
                  <a:effectLst/>
                </p:spPr>
                <p:txBody>
                  <a:bodyPr lIns="36000" tIns="36000" rIns="36000" bIns="36000" anchor="ctr"/>
                  <a:lstStyle/>
                  <a:p>
                    <a:pPr algn="ctr" eaLnBrk="0" hangingPunct="0">
                      <a:defRPr/>
                    </a:pPr>
                    <a:r>
                      <a:rPr lang="en-US" sz="1200" kern="0" dirty="0">
                        <a:latin typeface="+mj-lt"/>
                      </a:rPr>
                      <a:t>Individual responsibility</a:t>
                    </a:r>
                  </a:p>
                </p:txBody>
              </p:sp>
              <p:sp>
                <p:nvSpPr>
                  <p:cNvPr id="21" name="AutoShape 40"/>
                  <p:cNvSpPr>
                    <a:spLocks noChangeArrowheads="1"/>
                  </p:cNvSpPr>
                  <p:nvPr/>
                </p:nvSpPr>
                <p:spPr bwMode="auto">
                  <a:xfrm>
                    <a:off x="494990" y="2005734"/>
                    <a:ext cx="800682" cy="216000"/>
                  </a:xfrm>
                  <a:prstGeom prst="rect">
                    <a:avLst/>
                  </a:prstGeom>
                  <a:solidFill>
                    <a:srgbClr val="D2D9E6"/>
                  </a:solidFill>
                  <a:ln w="9525" algn="ctr">
                    <a:noFill/>
                    <a:round/>
                    <a:headEnd/>
                    <a:tailEnd/>
                  </a:ln>
                  <a:effectLst/>
                </p:spPr>
                <p:txBody>
                  <a:bodyPr lIns="36000" tIns="36000" rIns="36000" bIns="36000" anchor="ctr"/>
                  <a:lstStyle/>
                  <a:p>
                    <a:pPr algn="ctr" eaLnBrk="0" hangingPunct="0">
                      <a:defRPr/>
                    </a:pPr>
                    <a:r>
                      <a:rPr lang="en-US" sz="1200" kern="0" dirty="0">
                        <a:latin typeface="+mj-lt"/>
                      </a:rPr>
                      <a:t>Collective responsibility</a:t>
                    </a:r>
                  </a:p>
                </p:txBody>
              </p:sp>
              <p:sp>
                <p:nvSpPr>
                  <p:cNvPr id="22" name="AutoShape 37"/>
                  <p:cNvSpPr>
                    <a:spLocks noChangeArrowheads="1"/>
                  </p:cNvSpPr>
                  <p:nvPr/>
                </p:nvSpPr>
                <p:spPr bwMode="auto">
                  <a:xfrm>
                    <a:off x="1202868" y="1584623"/>
                    <a:ext cx="802853" cy="216000"/>
                  </a:xfrm>
                  <a:prstGeom prst="rect">
                    <a:avLst/>
                  </a:prstGeom>
                  <a:solidFill>
                    <a:srgbClr val="D2D9E6"/>
                  </a:solidFill>
                  <a:ln w="9525" algn="ctr">
                    <a:noFill/>
                    <a:round/>
                    <a:headEnd/>
                    <a:tailEnd/>
                  </a:ln>
                  <a:effectLst/>
                </p:spPr>
                <p:txBody>
                  <a:bodyPr lIns="36000" tIns="72000" rIns="36000" bIns="72000" anchor="ctr"/>
                  <a:lstStyle/>
                  <a:p>
                    <a:pPr algn="ctr" eaLnBrk="0" hangingPunct="0">
                      <a:defRPr/>
                    </a:pPr>
                    <a:r>
                      <a:rPr lang="en-US" sz="1200" kern="0" dirty="0">
                        <a:latin typeface="+mj-lt"/>
                      </a:rPr>
                      <a:t>Low stress</a:t>
                    </a:r>
                  </a:p>
                </p:txBody>
              </p:sp>
              <p:cxnSp>
                <p:nvCxnSpPr>
                  <p:cNvPr id="23" name="Elbow Connector 31"/>
                  <p:cNvCxnSpPr>
                    <a:cxnSpLocks/>
                    <a:stCxn id="19" idx="0"/>
                    <a:endCxn id="22" idx="2"/>
                  </p:cNvCxnSpPr>
                  <p:nvPr/>
                </p:nvCxnSpPr>
                <p:spPr>
                  <a:xfrm flipV="1">
                    <a:off x="1604295" y="1800623"/>
                    <a:ext cx="0" cy="634551"/>
                  </a:xfrm>
                  <a:prstGeom prst="straightConnector1">
                    <a:avLst/>
                  </a:prstGeom>
                  <a:ln w="19050">
                    <a:solidFill>
                      <a:srgbClr val="D2D9E6"/>
                    </a:solidFill>
                  </a:ln>
                </p:spPr>
                <p:style>
                  <a:lnRef idx="1">
                    <a:schemeClr val="accent1"/>
                  </a:lnRef>
                  <a:fillRef idx="0">
                    <a:schemeClr val="accent1"/>
                  </a:fillRef>
                  <a:effectRef idx="0">
                    <a:schemeClr val="accent1"/>
                  </a:effectRef>
                  <a:fontRef idx="minor">
                    <a:schemeClr val="tx1"/>
                  </a:fontRef>
                </p:style>
              </p:cxnSp>
              <p:cxnSp>
                <p:nvCxnSpPr>
                  <p:cNvPr id="24" name="Elbow Connector 31"/>
                  <p:cNvCxnSpPr>
                    <a:cxnSpLocks/>
                    <a:stCxn id="21" idx="3"/>
                    <a:endCxn id="20" idx="1"/>
                  </p:cNvCxnSpPr>
                  <p:nvPr/>
                </p:nvCxnSpPr>
                <p:spPr>
                  <a:xfrm>
                    <a:off x="1295672" y="2113734"/>
                    <a:ext cx="617810" cy="0"/>
                  </a:xfrm>
                  <a:prstGeom prst="straightConnector1">
                    <a:avLst/>
                  </a:prstGeom>
                  <a:ln w="19050">
                    <a:solidFill>
                      <a:srgbClr val="D2D9E6"/>
                    </a:solidFill>
                  </a:ln>
                </p:spPr>
                <p:style>
                  <a:lnRef idx="1">
                    <a:schemeClr val="accent1"/>
                  </a:lnRef>
                  <a:fillRef idx="0">
                    <a:schemeClr val="accent1"/>
                  </a:fillRef>
                  <a:effectRef idx="0">
                    <a:schemeClr val="accent1"/>
                  </a:effectRef>
                  <a:fontRef idx="minor">
                    <a:schemeClr val="tx1"/>
                  </a:fontRef>
                </p:style>
              </p:cxnSp>
            </p:grpSp>
            <p:sp>
              <p:nvSpPr>
                <p:cNvPr id="15" name="Text Placeholder 5"/>
                <p:cNvSpPr txBox="1">
                  <a:spLocks/>
                </p:cNvSpPr>
                <p:nvPr/>
              </p:nvSpPr>
              <p:spPr>
                <a:xfrm>
                  <a:off x="3406012" y="3062089"/>
                  <a:ext cx="1476764" cy="376194"/>
                </a:xfrm>
                <a:prstGeom prst="rect">
                  <a:avLst/>
                </a:prstGeom>
              </p:spPr>
              <p:txBody>
                <a:bodyPr lIns="0" tIns="0" rIns="0" anchor="ctr"/>
                <a:lstStyle>
                  <a:lvl1pPr marL="0" indent="0" algn="ctr" defTabSz="914400" rtl="0" eaLnBrk="1" latinLnBrk="0" hangingPunct="1">
                    <a:spcBef>
                      <a:spcPts val="600"/>
                    </a:spcBef>
                    <a:buFont typeface="Arial" pitchFamily="34" charset="0"/>
                    <a:buNone/>
                    <a:defRPr sz="1000" b="0" kern="1200">
                      <a:solidFill>
                        <a:srgbClr val="333333"/>
                      </a:solidFill>
                      <a:latin typeface="+mn-lt"/>
                      <a:ea typeface="+mn-ea"/>
                      <a:cs typeface="+mn-cs"/>
                    </a:defRPr>
                  </a:lvl1pPr>
                  <a:lvl2pPr marL="0" indent="0" algn="l" defTabSz="914400" rtl="0" eaLnBrk="1" latinLnBrk="0" hangingPunct="1">
                    <a:spcBef>
                      <a:spcPts val="1200"/>
                    </a:spcBef>
                    <a:buFont typeface="Arial" pitchFamily="34" charset="0"/>
                    <a:buNone/>
                    <a:defRPr sz="1400" b="0" kern="1200">
                      <a:solidFill>
                        <a:srgbClr val="333333"/>
                      </a:solidFill>
                      <a:latin typeface="+mn-lt"/>
                      <a:ea typeface="+mn-ea"/>
                      <a:cs typeface="+mn-cs"/>
                    </a:defRPr>
                  </a:lvl2pPr>
                  <a:lvl3pPr marL="252413" indent="-252413" algn="l" defTabSz="914400" rtl="0" eaLnBrk="1" latinLnBrk="0" hangingPunct="1">
                    <a:spcBef>
                      <a:spcPts val="600"/>
                    </a:spcBef>
                    <a:buFont typeface="Wingdings" pitchFamily="2" charset="2"/>
                    <a:buChar char=""/>
                    <a:defRPr sz="1400" b="0" kern="1200">
                      <a:solidFill>
                        <a:srgbClr val="333333"/>
                      </a:solidFill>
                      <a:latin typeface="+mn-lt"/>
                      <a:ea typeface="+mn-ea"/>
                      <a:cs typeface="+mn-cs"/>
                    </a:defRPr>
                  </a:lvl3pPr>
                  <a:lvl4pPr marL="508000" indent="-255588" algn="l" defTabSz="914400" rtl="0" eaLnBrk="1" latinLnBrk="0" hangingPunct="1">
                    <a:spcBef>
                      <a:spcPts val="600"/>
                    </a:spcBef>
                    <a:buFont typeface="Wingdings" pitchFamily="2" charset="2"/>
                    <a:buChar char="n"/>
                    <a:defRPr sz="1400" b="0" kern="1200">
                      <a:solidFill>
                        <a:srgbClr val="333333"/>
                      </a:solidFill>
                      <a:latin typeface="+mn-lt"/>
                      <a:ea typeface="+mn-ea"/>
                      <a:cs typeface="+mn-cs"/>
                    </a:defRPr>
                  </a:lvl4pPr>
                  <a:lvl5pPr marL="760413" indent="-252413" algn="l" defTabSz="914400" rtl="0" eaLnBrk="1" latinLnBrk="0" hangingPunct="1">
                    <a:spcBef>
                      <a:spcPts val="600"/>
                    </a:spcBef>
                    <a:buFont typeface="Wingdings" pitchFamily="2" charset="2"/>
                    <a:buChar char="n"/>
                    <a:defRPr sz="1400" b="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defRPr/>
                  </a:pPr>
                  <a:endParaRPr lang="en-US" sz="1200" kern="0" dirty="0">
                    <a:solidFill>
                      <a:schemeClr val="tx1"/>
                    </a:solidFill>
                    <a:latin typeface="+mj-lt"/>
                  </a:endParaRPr>
                </a:p>
              </p:txBody>
            </p:sp>
          </p:grpSp>
        </p:grpSp>
        <p:pic>
          <p:nvPicPr>
            <p:cNvPr id="25" name="Picture 24">
              <a:extLst>
                <a:ext uri="{FF2B5EF4-FFF2-40B4-BE49-F238E27FC236}">
                  <a16:creationId xmlns:a16="http://schemas.microsoft.com/office/drawing/2014/main" id="{4A5D2F3D-8A3B-439F-99DB-ABF7D061D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626" y="4476459"/>
              <a:ext cx="665540" cy="89484"/>
            </a:xfrm>
            <a:prstGeom prst="rect">
              <a:avLst/>
            </a:prstGeom>
          </p:spPr>
        </p:pic>
      </p:grpSp>
      <p:sp>
        <p:nvSpPr>
          <p:cNvPr id="28" name="Rectangle 27">
            <a:extLst>
              <a:ext uri="{FF2B5EF4-FFF2-40B4-BE49-F238E27FC236}">
                <a16:creationId xmlns:a16="http://schemas.microsoft.com/office/drawing/2014/main" id="{B21A894B-0769-4343-816C-F0D6B53B83A2}"/>
              </a:ext>
            </a:extLst>
          </p:cNvPr>
          <p:cNvSpPr/>
          <p:nvPr/>
        </p:nvSpPr>
        <p:spPr>
          <a:xfrm>
            <a:off x="4764243" y="3185906"/>
            <a:ext cx="1339813" cy="5492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NZ" sz="1200" dirty="0">
                <a:solidFill>
                  <a:schemeClr val="tx1"/>
                </a:solidFill>
              </a:rPr>
              <a:t>We can get through this together</a:t>
            </a:r>
          </a:p>
        </p:txBody>
      </p:sp>
      <p:sp>
        <p:nvSpPr>
          <p:cNvPr id="29" name="Rectangle 28">
            <a:extLst>
              <a:ext uri="{FF2B5EF4-FFF2-40B4-BE49-F238E27FC236}">
                <a16:creationId xmlns:a16="http://schemas.microsoft.com/office/drawing/2014/main" id="{567A788A-4526-4FE1-ACF8-B77516661430}"/>
              </a:ext>
            </a:extLst>
          </p:cNvPr>
          <p:cNvSpPr/>
          <p:nvPr/>
        </p:nvSpPr>
        <p:spPr>
          <a:xfrm>
            <a:off x="10660186" y="3081281"/>
            <a:ext cx="1292251" cy="5853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200" dirty="0">
                <a:solidFill>
                  <a:schemeClr val="tx1"/>
                </a:solidFill>
              </a:rPr>
              <a:t>It is up to the individual to lead by example</a:t>
            </a:r>
          </a:p>
        </p:txBody>
      </p:sp>
      <p:sp>
        <p:nvSpPr>
          <p:cNvPr id="30" name="Rectangle 29">
            <a:extLst>
              <a:ext uri="{FF2B5EF4-FFF2-40B4-BE49-F238E27FC236}">
                <a16:creationId xmlns:a16="http://schemas.microsoft.com/office/drawing/2014/main" id="{0B188498-4774-450D-9295-8527DF840BA3}"/>
              </a:ext>
            </a:extLst>
          </p:cNvPr>
          <p:cNvSpPr/>
          <p:nvPr/>
        </p:nvSpPr>
        <p:spPr>
          <a:xfrm>
            <a:off x="6720753" y="1649464"/>
            <a:ext cx="3442009" cy="44352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200" dirty="0">
                <a:solidFill>
                  <a:schemeClr val="tx1"/>
                </a:solidFill>
              </a:rPr>
              <a:t>Crises happen, it will pass</a:t>
            </a:r>
          </a:p>
        </p:txBody>
      </p:sp>
      <p:sp>
        <p:nvSpPr>
          <p:cNvPr id="36" name="Content Placeholder 5">
            <a:extLst>
              <a:ext uri="{FF2B5EF4-FFF2-40B4-BE49-F238E27FC236}">
                <a16:creationId xmlns:a16="http://schemas.microsoft.com/office/drawing/2014/main" id="{F67F3EE4-CB24-46C5-B181-C4BF6B0B23D3}"/>
              </a:ext>
            </a:extLst>
          </p:cNvPr>
          <p:cNvSpPr txBox="1">
            <a:spLocks/>
          </p:cNvSpPr>
          <p:nvPr/>
        </p:nvSpPr>
        <p:spPr>
          <a:xfrm>
            <a:off x="269335" y="1390852"/>
            <a:ext cx="3692363" cy="44265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br>
              <a:rPr lang="en-NZ" sz="1600" dirty="0"/>
            </a:br>
            <a:r>
              <a:rPr lang="en-NZ" sz="1600" dirty="0"/>
              <a:t>People are coping with a myriad of emotions from fear, anger, grief, resignation to hope and optimism.</a:t>
            </a:r>
          </a:p>
          <a:p>
            <a:pPr>
              <a:spcBef>
                <a:spcPts val="0"/>
              </a:spcBef>
            </a:pPr>
            <a:endParaRPr lang="en-NZ" sz="1600" dirty="0"/>
          </a:p>
          <a:p>
            <a:pPr>
              <a:spcBef>
                <a:spcPts val="0"/>
              </a:spcBef>
            </a:pPr>
            <a:r>
              <a:rPr lang="en-NZ" sz="1600" dirty="0"/>
              <a:t>A framework, based on psychology, helps navigate individual human responses to crises, explained by these dynamics.</a:t>
            </a:r>
          </a:p>
          <a:p>
            <a:pPr>
              <a:spcBef>
                <a:spcPts val="0"/>
              </a:spcBef>
            </a:pPr>
            <a:endParaRPr lang="en-NZ" sz="1600" dirty="0"/>
          </a:p>
          <a:p>
            <a:pPr>
              <a:spcBef>
                <a:spcPts val="0"/>
              </a:spcBef>
            </a:pPr>
            <a:endParaRPr lang="en-NZ" sz="1600" dirty="0"/>
          </a:p>
          <a:p>
            <a:pPr>
              <a:spcBef>
                <a:spcPts val="0"/>
              </a:spcBef>
            </a:pPr>
            <a:endParaRPr lang="en-NZ" sz="1600" dirty="0"/>
          </a:p>
        </p:txBody>
      </p:sp>
      <p:sp>
        <p:nvSpPr>
          <p:cNvPr id="3" name="Slide Number Placeholder 2">
            <a:extLst>
              <a:ext uri="{FF2B5EF4-FFF2-40B4-BE49-F238E27FC236}">
                <a16:creationId xmlns:a16="http://schemas.microsoft.com/office/drawing/2014/main" id="{2B570954-6B16-446D-8BA7-7E23FFBC2F81}"/>
              </a:ext>
            </a:extLst>
          </p:cNvPr>
          <p:cNvSpPr>
            <a:spLocks noGrp="1"/>
          </p:cNvSpPr>
          <p:nvPr>
            <p:ph type="sldNum" sz="quarter" idx="10"/>
          </p:nvPr>
        </p:nvSpPr>
        <p:spPr/>
        <p:txBody>
          <a:bodyPr/>
          <a:lstStyle/>
          <a:p>
            <a:fld id="{4034BEE3-566C-4068-A777-C3A4762E861B}" type="slidenum">
              <a:rPr lang="en-GB" smtClean="0"/>
              <a:pPr/>
              <a:t>24</a:t>
            </a:fld>
            <a:endParaRPr lang="en-GB"/>
          </a:p>
        </p:txBody>
      </p:sp>
    </p:spTree>
    <p:extLst>
      <p:ext uri="{BB962C8B-B14F-4D97-AF65-F5344CB8AC3E}">
        <p14:creationId xmlns:p14="http://schemas.microsoft.com/office/powerpoint/2010/main" val="33451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F9B0812-EEBB-4E3C-A924-B5670BD6A328}"/>
              </a:ext>
            </a:extLst>
          </p:cNvPr>
          <p:cNvGrpSpPr/>
          <p:nvPr/>
        </p:nvGrpSpPr>
        <p:grpSpPr>
          <a:xfrm>
            <a:off x="6161183" y="1927860"/>
            <a:ext cx="4535817" cy="3005588"/>
            <a:chOff x="3813985" y="2049962"/>
            <a:chExt cx="4535817" cy="3005588"/>
          </a:xfrm>
        </p:grpSpPr>
        <p:sp>
          <p:nvSpPr>
            <p:cNvPr id="23" name="Oval 22">
              <a:extLst>
                <a:ext uri="{FF2B5EF4-FFF2-40B4-BE49-F238E27FC236}">
                  <a16:creationId xmlns:a16="http://schemas.microsoft.com/office/drawing/2014/main" id="{548F4E55-BABE-482E-AC9B-8666C906BE8A}"/>
                </a:ext>
              </a:extLst>
            </p:cNvPr>
            <p:cNvSpPr>
              <a:spLocks noChangeAspect="1" noChangeArrowheads="1"/>
            </p:cNvSpPr>
            <p:nvPr/>
          </p:nvSpPr>
          <p:spPr bwMode="auto">
            <a:xfrm>
              <a:off x="4051300" y="2272124"/>
              <a:ext cx="4064000" cy="2517165"/>
            </a:xfrm>
            <a:prstGeom prst="ellipse">
              <a:avLst/>
            </a:prstGeom>
            <a:solidFill>
              <a:schemeClr val="bg1"/>
            </a:solidFill>
            <a:ln w="9525">
              <a:noFill/>
              <a:round/>
              <a:headEnd/>
              <a:tailEnd/>
            </a:ln>
            <a:effectLst/>
          </p:spPr>
          <p:txBody>
            <a:bodyPr wrap="none" anchor="ctr"/>
            <a:lstStyle/>
            <a:p>
              <a:pPr>
                <a:defRPr/>
              </a:pPr>
              <a:endParaRPr lang="en-NZ" sz="1200" kern="0" dirty="0">
                <a:latin typeface="+mj-lt"/>
              </a:endParaRPr>
            </a:p>
          </p:txBody>
        </p:sp>
        <p:pic>
          <p:nvPicPr>
            <p:cNvPr id="24" name="Content Placeholder 5">
              <a:extLst>
                <a:ext uri="{FF2B5EF4-FFF2-40B4-BE49-F238E27FC236}">
                  <a16:creationId xmlns:a16="http://schemas.microsoft.com/office/drawing/2014/main" id="{4812FE97-4D2A-41F9-9EC5-F7EFAF98401F}"/>
                </a:ext>
              </a:extLst>
            </p:cNvPr>
            <p:cNvPicPr>
              <a:picLocks noChangeAspect="1"/>
            </p:cNvPicPr>
            <p:nvPr/>
          </p:nvPicPr>
          <p:blipFill>
            <a:blip r:embed="rId3"/>
            <a:stretch>
              <a:fillRect/>
            </a:stretch>
          </p:blipFill>
          <p:spPr>
            <a:xfrm>
              <a:off x="3813985" y="2049962"/>
              <a:ext cx="4535817" cy="3005588"/>
            </a:xfrm>
            <a:prstGeom prst="rect">
              <a:avLst/>
            </a:prstGeom>
          </p:spPr>
        </p:pic>
      </p:grpSp>
      <p:sp>
        <p:nvSpPr>
          <p:cNvPr id="10" name="Footer Placeholder 9">
            <a:extLst>
              <a:ext uri="{FF2B5EF4-FFF2-40B4-BE49-F238E27FC236}">
                <a16:creationId xmlns:a16="http://schemas.microsoft.com/office/drawing/2014/main" id="{4A21606E-6AB3-4D60-828C-DBC1C6E422DD}"/>
              </a:ext>
            </a:extLst>
          </p:cNvPr>
          <p:cNvSpPr>
            <a:spLocks noGrp="1"/>
          </p:cNvSpPr>
          <p:nvPr>
            <p:ph type="ftr" sz="quarter" idx="11"/>
          </p:nvPr>
        </p:nvSpPr>
        <p:spPr/>
        <p:txBody>
          <a:bodyPr/>
          <a:lstStyle/>
          <a:p>
            <a:endParaRPr lang="en-GB" dirty="0"/>
          </a:p>
        </p:txBody>
      </p:sp>
      <p:sp>
        <p:nvSpPr>
          <p:cNvPr id="2" name="Title 1"/>
          <p:cNvSpPr>
            <a:spLocks noGrp="1"/>
          </p:cNvSpPr>
          <p:nvPr>
            <p:ph type="title" idx="4294967295"/>
          </p:nvPr>
        </p:nvSpPr>
        <p:spPr>
          <a:xfrm>
            <a:off x="365125" y="430213"/>
            <a:ext cx="11466513" cy="403225"/>
          </a:xfrm>
        </p:spPr>
        <p:txBody>
          <a:bodyPr/>
          <a:lstStyle/>
          <a:p>
            <a:r>
              <a:rPr lang="en-US" altLang="en-US" dirty="0"/>
              <a:t>Human strategies in a time of crisis </a:t>
            </a:r>
            <a:endParaRPr lang="en-NZ" dirty="0"/>
          </a:p>
        </p:txBody>
      </p:sp>
      <p:sp>
        <p:nvSpPr>
          <p:cNvPr id="9" name="Text Box 2">
            <a:extLst>
              <a:ext uri="{FF2B5EF4-FFF2-40B4-BE49-F238E27FC236}">
                <a16:creationId xmlns:a16="http://schemas.microsoft.com/office/drawing/2014/main" id="{FAFFFCAE-CDAE-4C1E-9941-A033710A220F}"/>
              </a:ext>
            </a:extLst>
          </p:cNvPr>
          <p:cNvSpPr txBox="1">
            <a:spLocks noChangeArrowheads="1"/>
          </p:cNvSpPr>
          <p:nvPr/>
        </p:nvSpPr>
        <p:spPr bwMode="auto">
          <a:xfrm>
            <a:off x="8512600" y="2431144"/>
            <a:ext cx="14970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Fight </a:t>
            </a:r>
            <a:br>
              <a:rPr lang="en-US" altLang="en-US" sz="1200" dirty="0"/>
            </a:br>
            <a:r>
              <a:rPr lang="en-US" altLang="en-US" sz="1200" dirty="0"/>
              <a:t>and activate</a:t>
            </a:r>
          </a:p>
        </p:txBody>
      </p:sp>
      <p:sp>
        <p:nvSpPr>
          <p:cNvPr id="12" name="Text Box 3">
            <a:extLst>
              <a:ext uri="{FF2B5EF4-FFF2-40B4-BE49-F238E27FC236}">
                <a16:creationId xmlns:a16="http://schemas.microsoft.com/office/drawing/2014/main" id="{8A8C3972-DAF9-40B9-972B-7CB107DC2188}"/>
              </a:ext>
            </a:extLst>
          </p:cNvPr>
          <p:cNvSpPr txBox="1">
            <a:spLocks noChangeArrowheads="1"/>
          </p:cNvSpPr>
          <p:nvPr/>
        </p:nvSpPr>
        <p:spPr bwMode="auto">
          <a:xfrm>
            <a:off x="9151696" y="3219471"/>
            <a:ext cx="1400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Strengthen </a:t>
            </a:r>
            <a:br>
              <a:rPr lang="en-US" altLang="en-US" sz="1200" dirty="0"/>
            </a:br>
            <a:r>
              <a:rPr lang="en-US" altLang="en-US" sz="1200" dirty="0"/>
              <a:t>and lead</a:t>
            </a:r>
          </a:p>
        </p:txBody>
      </p:sp>
      <p:sp>
        <p:nvSpPr>
          <p:cNvPr id="13" name="Text Box 4">
            <a:extLst>
              <a:ext uri="{FF2B5EF4-FFF2-40B4-BE49-F238E27FC236}">
                <a16:creationId xmlns:a16="http://schemas.microsoft.com/office/drawing/2014/main" id="{C0B20B97-6E52-41EC-A851-E5AE398311BC}"/>
              </a:ext>
            </a:extLst>
          </p:cNvPr>
          <p:cNvSpPr txBox="1">
            <a:spLocks noChangeArrowheads="1"/>
          </p:cNvSpPr>
          <p:nvPr/>
        </p:nvSpPr>
        <p:spPr bwMode="auto">
          <a:xfrm>
            <a:off x="8485643" y="3928528"/>
            <a:ext cx="9772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dirty="0"/>
              <a:t>Strategise </a:t>
            </a:r>
            <a:br>
              <a:rPr lang="en-US" altLang="en-US" sz="1200" dirty="0"/>
            </a:br>
            <a:r>
              <a:rPr lang="en-US" altLang="en-US" sz="1200" dirty="0"/>
              <a:t>and plan</a:t>
            </a:r>
          </a:p>
        </p:txBody>
      </p:sp>
      <p:sp>
        <p:nvSpPr>
          <p:cNvPr id="14" name="Text Box 5">
            <a:extLst>
              <a:ext uri="{FF2B5EF4-FFF2-40B4-BE49-F238E27FC236}">
                <a16:creationId xmlns:a16="http://schemas.microsoft.com/office/drawing/2014/main" id="{26D2E1BC-4C70-4AC4-A724-17A9DA6706D8}"/>
              </a:ext>
            </a:extLst>
          </p:cNvPr>
          <p:cNvSpPr txBox="1">
            <a:spLocks noChangeArrowheads="1"/>
          </p:cNvSpPr>
          <p:nvPr/>
        </p:nvSpPr>
        <p:spPr bwMode="auto">
          <a:xfrm>
            <a:off x="6934441" y="3935095"/>
            <a:ext cx="1374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dirty="0"/>
              <a:t>Preserve </a:t>
            </a:r>
            <a:br>
              <a:rPr lang="en-US" altLang="en-US" sz="1200" dirty="0"/>
            </a:br>
            <a:r>
              <a:rPr lang="en-US" altLang="en-US" sz="1200" dirty="0"/>
              <a:t>and defend</a:t>
            </a:r>
          </a:p>
        </p:txBody>
      </p:sp>
      <p:sp>
        <p:nvSpPr>
          <p:cNvPr id="15" name="Text Box 6">
            <a:extLst>
              <a:ext uri="{FF2B5EF4-FFF2-40B4-BE49-F238E27FC236}">
                <a16:creationId xmlns:a16="http://schemas.microsoft.com/office/drawing/2014/main" id="{2DC56F40-B9CB-4AF4-80D8-A217F3F222A9}"/>
              </a:ext>
            </a:extLst>
          </p:cNvPr>
          <p:cNvSpPr txBox="1">
            <a:spLocks noChangeArrowheads="1"/>
          </p:cNvSpPr>
          <p:nvPr/>
        </p:nvSpPr>
        <p:spPr bwMode="auto">
          <a:xfrm>
            <a:off x="6229076" y="3188439"/>
            <a:ext cx="14271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dirty="0"/>
              <a:t>Collaborate </a:t>
            </a:r>
            <a:br>
              <a:rPr lang="en-US" altLang="en-US" sz="1200" dirty="0"/>
            </a:br>
            <a:r>
              <a:rPr lang="en-US" altLang="en-US" sz="1200" dirty="0"/>
              <a:t>and accept</a:t>
            </a:r>
          </a:p>
        </p:txBody>
      </p:sp>
      <p:sp>
        <p:nvSpPr>
          <p:cNvPr id="16" name="Text Box 7">
            <a:extLst>
              <a:ext uri="{FF2B5EF4-FFF2-40B4-BE49-F238E27FC236}">
                <a16:creationId xmlns:a16="http://schemas.microsoft.com/office/drawing/2014/main" id="{E5D4A746-81C5-4EDA-9337-924B673F3C5F}"/>
              </a:ext>
            </a:extLst>
          </p:cNvPr>
          <p:cNvSpPr txBox="1">
            <a:spLocks noChangeArrowheads="1"/>
          </p:cNvSpPr>
          <p:nvPr/>
        </p:nvSpPr>
        <p:spPr bwMode="auto">
          <a:xfrm>
            <a:off x="6989635" y="2433296"/>
            <a:ext cx="1311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dirty="0"/>
              <a:t>Avert and deflect</a:t>
            </a:r>
          </a:p>
        </p:txBody>
      </p:sp>
      <p:sp>
        <p:nvSpPr>
          <p:cNvPr id="22" name="Content Placeholder 5">
            <a:extLst>
              <a:ext uri="{FF2B5EF4-FFF2-40B4-BE49-F238E27FC236}">
                <a16:creationId xmlns:a16="http://schemas.microsoft.com/office/drawing/2014/main" id="{F35DFA35-12D6-4E0A-876F-95AD544A2DF5}"/>
              </a:ext>
            </a:extLst>
          </p:cNvPr>
          <p:cNvSpPr txBox="1">
            <a:spLocks/>
          </p:cNvSpPr>
          <p:nvPr/>
        </p:nvSpPr>
        <p:spPr>
          <a:xfrm>
            <a:off x="269335" y="1614790"/>
            <a:ext cx="3692363" cy="42026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People are not all the same… there is not a single generic response to a time like this. </a:t>
            </a:r>
          </a:p>
          <a:p>
            <a:r>
              <a:rPr lang="en-US" altLang="en-US" sz="1600" dirty="0"/>
              <a:t>We can also see how brands have responded to recent crises in each space.</a:t>
            </a:r>
          </a:p>
          <a:p>
            <a:r>
              <a:rPr lang="en-US" altLang="en-US" sz="1600" dirty="0"/>
              <a:t>These responses offer clues as to how brands can respond to the current crisis in ways that meet the emotional needs of their audiences.</a:t>
            </a:r>
          </a:p>
          <a:p>
            <a:endParaRPr lang="en-US" altLang="en-US" sz="1600" dirty="0"/>
          </a:p>
          <a:p>
            <a:pPr>
              <a:spcBef>
                <a:spcPts val="0"/>
              </a:spcBef>
            </a:pPr>
            <a:endParaRPr lang="en-NZ" sz="1600" dirty="0"/>
          </a:p>
          <a:p>
            <a:pPr>
              <a:spcBef>
                <a:spcPts val="0"/>
              </a:spcBef>
            </a:pPr>
            <a:endParaRPr lang="en-NZ" sz="1600" dirty="0"/>
          </a:p>
        </p:txBody>
      </p:sp>
      <p:sp>
        <p:nvSpPr>
          <p:cNvPr id="3" name="Slide Number Placeholder 2">
            <a:extLst>
              <a:ext uri="{FF2B5EF4-FFF2-40B4-BE49-F238E27FC236}">
                <a16:creationId xmlns:a16="http://schemas.microsoft.com/office/drawing/2014/main" id="{F71B7A0E-5DA5-46DB-94CC-08DE36996626}"/>
              </a:ext>
            </a:extLst>
          </p:cNvPr>
          <p:cNvSpPr>
            <a:spLocks noGrp="1"/>
          </p:cNvSpPr>
          <p:nvPr>
            <p:ph type="sldNum" sz="quarter" idx="10"/>
          </p:nvPr>
        </p:nvSpPr>
        <p:spPr/>
        <p:txBody>
          <a:bodyPr/>
          <a:lstStyle/>
          <a:p>
            <a:fld id="{4034BEE3-566C-4068-A777-C3A4762E861B}" type="slidenum">
              <a:rPr lang="en-GB" smtClean="0"/>
              <a:pPr/>
              <a:t>25</a:t>
            </a:fld>
            <a:endParaRPr lang="en-GB"/>
          </a:p>
        </p:txBody>
      </p:sp>
    </p:spTree>
    <p:extLst>
      <p:ext uri="{BB962C8B-B14F-4D97-AF65-F5344CB8AC3E}">
        <p14:creationId xmlns:p14="http://schemas.microsoft.com/office/powerpoint/2010/main" val="3557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352CE83-B29F-4F5F-827B-30EC159FD165}"/>
              </a:ext>
            </a:extLst>
          </p:cNvPr>
          <p:cNvSpPr/>
          <p:nvPr/>
        </p:nvSpPr>
        <p:spPr bwMode="ltGray">
          <a:xfrm>
            <a:off x="361949" y="1725116"/>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sp>
        <p:nvSpPr>
          <p:cNvPr id="18" name="Rectangle 17">
            <a:extLst>
              <a:ext uri="{FF2B5EF4-FFF2-40B4-BE49-F238E27FC236}">
                <a16:creationId xmlns:a16="http://schemas.microsoft.com/office/drawing/2014/main" id="{EE4BC73B-53CB-41CF-B1CD-CAFEB068901E}"/>
              </a:ext>
            </a:extLst>
          </p:cNvPr>
          <p:cNvSpPr/>
          <p:nvPr/>
        </p:nvSpPr>
        <p:spPr bwMode="ltGray">
          <a:xfrm>
            <a:off x="4289594" y="1723156"/>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sp>
        <p:nvSpPr>
          <p:cNvPr id="19" name="Rectangle 18">
            <a:extLst>
              <a:ext uri="{FF2B5EF4-FFF2-40B4-BE49-F238E27FC236}">
                <a16:creationId xmlns:a16="http://schemas.microsoft.com/office/drawing/2014/main" id="{78A67B28-0829-4537-9845-4D475B433F4E}"/>
              </a:ext>
            </a:extLst>
          </p:cNvPr>
          <p:cNvSpPr/>
          <p:nvPr/>
        </p:nvSpPr>
        <p:spPr bwMode="ltGray">
          <a:xfrm>
            <a:off x="8206723" y="1718525"/>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sp>
        <p:nvSpPr>
          <p:cNvPr id="4" name="Title 3">
            <a:extLst>
              <a:ext uri="{FF2B5EF4-FFF2-40B4-BE49-F238E27FC236}">
                <a16:creationId xmlns:a16="http://schemas.microsoft.com/office/drawing/2014/main" id="{6D16BA43-60A2-461B-B1C6-955B0E4146D6}"/>
              </a:ext>
            </a:extLst>
          </p:cNvPr>
          <p:cNvSpPr>
            <a:spLocks noGrp="1"/>
          </p:cNvSpPr>
          <p:nvPr>
            <p:ph type="title"/>
          </p:nvPr>
        </p:nvSpPr>
        <p:spPr/>
        <p:txBody>
          <a:bodyPr/>
          <a:lstStyle/>
          <a:p>
            <a:r>
              <a:rPr lang="en-GB" dirty="0"/>
              <a:t>Some brands are taking the lead  </a:t>
            </a:r>
          </a:p>
        </p:txBody>
      </p:sp>
      <p:sp>
        <p:nvSpPr>
          <p:cNvPr id="7" name="Footer Placeholder 6">
            <a:extLst>
              <a:ext uri="{FF2B5EF4-FFF2-40B4-BE49-F238E27FC236}">
                <a16:creationId xmlns:a16="http://schemas.microsoft.com/office/drawing/2014/main" id="{ED82D319-AC82-4AD4-A203-A1DF1EFEE62B}"/>
              </a:ext>
            </a:extLst>
          </p:cNvPr>
          <p:cNvSpPr>
            <a:spLocks noGrp="1"/>
          </p:cNvSpPr>
          <p:nvPr>
            <p:ph type="ftr" sz="quarter" idx="11"/>
          </p:nvPr>
        </p:nvSpPr>
        <p:spPr/>
        <p:txBody>
          <a:bodyPr/>
          <a:lstStyle/>
          <a:p>
            <a:endParaRPr lang="en-GB" dirty="0"/>
          </a:p>
        </p:txBody>
      </p:sp>
      <p:pic>
        <p:nvPicPr>
          <p:cNvPr id="3" name="Content Placeholder 2">
            <a:extLst>
              <a:ext uri="{FF2B5EF4-FFF2-40B4-BE49-F238E27FC236}">
                <a16:creationId xmlns:a16="http://schemas.microsoft.com/office/drawing/2014/main" id="{C3C57BF9-A845-440E-BA2E-5C211F093307}"/>
              </a:ext>
            </a:extLst>
          </p:cNvPr>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l="6934" r="5515"/>
          <a:stretch/>
        </p:blipFill>
        <p:spPr>
          <a:xfrm>
            <a:off x="5103633" y="2232684"/>
            <a:ext cx="1996837" cy="2192293"/>
          </a:xfrm>
        </p:spPr>
      </p:pic>
      <p:pic>
        <p:nvPicPr>
          <p:cNvPr id="9" name="Picture 8">
            <a:extLst>
              <a:ext uri="{FF2B5EF4-FFF2-40B4-BE49-F238E27FC236}">
                <a16:creationId xmlns:a16="http://schemas.microsoft.com/office/drawing/2014/main" id="{390F4223-DEAF-44B6-AEB6-D5147D999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9445" y="2232684"/>
            <a:ext cx="1289922" cy="2216751"/>
          </a:xfrm>
          <a:prstGeom prst="rect">
            <a:avLst/>
          </a:prstGeom>
        </p:spPr>
      </p:pic>
      <p:grpSp>
        <p:nvGrpSpPr>
          <p:cNvPr id="11" name="Group 10">
            <a:extLst>
              <a:ext uri="{FF2B5EF4-FFF2-40B4-BE49-F238E27FC236}">
                <a16:creationId xmlns:a16="http://schemas.microsoft.com/office/drawing/2014/main" id="{5A546DC3-CABB-4CD3-9A12-09E8F5022AA4}"/>
              </a:ext>
            </a:extLst>
          </p:cNvPr>
          <p:cNvGrpSpPr/>
          <p:nvPr/>
        </p:nvGrpSpPr>
        <p:grpSpPr>
          <a:xfrm>
            <a:off x="8485777" y="2372200"/>
            <a:ext cx="3077042" cy="1726473"/>
            <a:chOff x="8370131" y="2359215"/>
            <a:chExt cx="3298097" cy="1850503"/>
          </a:xfrm>
        </p:grpSpPr>
        <p:pic>
          <p:nvPicPr>
            <p:cNvPr id="8" name="Picture 7">
              <a:extLst>
                <a:ext uri="{FF2B5EF4-FFF2-40B4-BE49-F238E27FC236}">
                  <a16:creationId xmlns:a16="http://schemas.microsoft.com/office/drawing/2014/main" id="{805A8E0E-05A3-4D5C-893B-004BD9F33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0131" y="2359215"/>
              <a:ext cx="3298097" cy="1850503"/>
            </a:xfrm>
            <a:prstGeom prst="rect">
              <a:avLst/>
            </a:prstGeom>
          </p:spPr>
        </p:pic>
        <p:sp>
          <p:nvSpPr>
            <p:cNvPr id="10" name="Isosceles Triangle 9">
              <a:hlinkClick r:id="rId5"/>
              <a:extLst>
                <a:ext uri="{FF2B5EF4-FFF2-40B4-BE49-F238E27FC236}">
                  <a16:creationId xmlns:a16="http://schemas.microsoft.com/office/drawing/2014/main" id="{08BB1EAB-1CB4-49D0-96A5-58C0B8CA388C}"/>
                </a:ext>
              </a:extLst>
            </p:cNvPr>
            <p:cNvSpPr/>
            <p:nvPr/>
          </p:nvSpPr>
          <p:spPr bwMode="ltGray">
            <a:xfrm rot="5400000">
              <a:off x="9774097" y="3140367"/>
              <a:ext cx="547816" cy="322438"/>
            </a:xfrm>
            <a:prstGeom prst="triangle">
              <a:avLst/>
            </a:prstGeom>
            <a:solidFill>
              <a:schemeClr val="bg1"/>
            </a:solidFill>
            <a:ln w="12700">
              <a:noFill/>
            </a:ln>
            <a:scene3d>
              <a:camera prst="orthographicFront"/>
              <a:lightRig rig="threePt" dir="t"/>
            </a:scene3d>
            <a:sp3d>
              <a:bevelT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p>
          </p:txBody>
        </p:sp>
      </p:grpSp>
      <p:sp>
        <p:nvSpPr>
          <p:cNvPr id="22" name="TextBox 21">
            <a:extLst>
              <a:ext uri="{FF2B5EF4-FFF2-40B4-BE49-F238E27FC236}">
                <a16:creationId xmlns:a16="http://schemas.microsoft.com/office/drawing/2014/main" id="{93902D3C-C5C2-4CD0-960B-2B3A0154C46A}"/>
              </a:ext>
            </a:extLst>
          </p:cNvPr>
          <p:cNvSpPr txBox="1"/>
          <p:nvPr/>
        </p:nvSpPr>
        <p:spPr>
          <a:xfrm>
            <a:off x="457203" y="4775131"/>
            <a:ext cx="3434407" cy="738664"/>
          </a:xfrm>
          <a:prstGeom prst="rect">
            <a:avLst/>
          </a:prstGeom>
          <a:noFill/>
        </p:spPr>
        <p:txBody>
          <a:bodyPr wrap="square" lIns="0" tIns="0" rIns="0" bIns="0" rtlCol="0">
            <a:spAutoFit/>
          </a:bodyPr>
          <a:lstStyle/>
          <a:p>
            <a:pPr algn="ctr"/>
            <a:r>
              <a:rPr lang="en-NZ" sz="1200" dirty="0"/>
              <a:t>Nike is sending out direct motivational messages: ‘play inside, play for the world’, encouraging people to use their apps to keep active and keep playing but for now play for the world.</a:t>
            </a:r>
          </a:p>
        </p:txBody>
      </p:sp>
      <p:sp>
        <p:nvSpPr>
          <p:cNvPr id="23" name="TextBox 22">
            <a:extLst>
              <a:ext uri="{FF2B5EF4-FFF2-40B4-BE49-F238E27FC236}">
                <a16:creationId xmlns:a16="http://schemas.microsoft.com/office/drawing/2014/main" id="{CB3935ED-5B8A-4A5D-BFEC-EEE7DB9549F4}"/>
              </a:ext>
            </a:extLst>
          </p:cNvPr>
          <p:cNvSpPr txBox="1"/>
          <p:nvPr/>
        </p:nvSpPr>
        <p:spPr>
          <a:xfrm>
            <a:off x="8348437" y="4728640"/>
            <a:ext cx="3341486" cy="738664"/>
          </a:xfrm>
          <a:prstGeom prst="rect">
            <a:avLst/>
          </a:prstGeom>
          <a:noFill/>
        </p:spPr>
        <p:txBody>
          <a:bodyPr wrap="square" lIns="0" tIns="0" rIns="0" bIns="0" rtlCol="0">
            <a:spAutoFit/>
          </a:bodyPr>
          <a:lstStyle/>
          <a:p>
            <a:pPr algn="ctr"/>
            <a:r>
              <a:rPr lang="en-US" sz="1200" dirty="0"/>
              <a:t>Ford’s 'Built for Right Now’ messaging clearly reinforces that a brand which has been built over the decades for people who built the country, is now lending a hand to manage their credit.</a:t>
            </a:r>
            <a:endParaRPr lang="en-NZ" sz="1200" dirty="0"/>
          </a:p>
        </p:txBody>
      </p:sp>
      <p:sp>
        <p:nvSpPr>
          <p:cNvPr id="24" name="TextBox 23">
            <a:extLst>
              <a:ext uri="{FF2B5EF4-FFF2-40B4-BE49-F238E27FC236}">
                <a16:creationId xmlns:a16="http://schemas.microsoft.com/office/drawing/2014/main" id="{CF6D699C-FF8D-4D1E-A76A-F0A353870186}"/>
              </a:ext>
            </a:extLst>
          </p:cNvPr>
          <p:cNvSpPr txBox="1"/>
          <p:nvPr/>
        </p:nvSpPr>
        <p:spPr>
          <a:xfrm>
            <a:off x="4482051" y="4741613"/>
            <a:ext cx="3240000" cy="923330"/>
          </a:xfrm>
          <a:prstGeom prst="rect">
            <a:avLst/>
          </a:prstGeom>
          <a:noFill/>
        </p:spPr>
        <p:txBody>
          <a:bodyPr wrap="square" lIns="0" tIns="0" rIns="0" bIns="0" rtlCol="0">
            <a:spAutoFit/>
          </a:bodyPr>
          <a:lstStyle/>
          <a:p>
            <a:pPr algn="ctr"/>
            <a:r>
              <a:rPr lang="en-NZ" sz="1200" dirty="0"/>
              <a:t>Louis Vuitton took a leadership role and was amongst the first to turn its perfume production lines to hand sanitiser for health authorities. They have also stated they will honour this commitment as long as necessary.</a:t>
            </a:r>
          </a:p>
        </p:txBody>
      </p:sp>
      <p:grpSp>
        <p:nvGrpSpPr>
          <p:cNvPr id="30" name="Group 29">
            <a:extLst>
              <a:ext uri="{FF2B5EF4-FFF2-40B4-BE49-F238E27FC236}">
                <a16:creationId xmlns:a16="http://schemas.microsoft.com/office/drawing/2014/main" id="{1BFEFC53-67F2-449F-81A3-40543BE59524}"/>
              </a:ext>
            </a:extLst>
          </p:cNvPr>
          <p:cNvGrpSpPr/>
          <p:nvPr/>
        </p:nvGrpSpPr>
        <p:grpSpPr>
          <a:xfrm>
            <a:off x="1757714" y="1441189"/>
            <a:ext cx="833385" cy="544478"/>
            <a:chOff x="-1019520" y="3652923"/>
            <a:chExt cx="833385" cy="544478"/>
          </a:xfrm>
        </p:grpSpPr>
        <p:sp>
          <p:nvSpPr>
            <p:cNvPr id="31" name="Oval 30">
              <a:extLst>
                <a:ext uri="{FF2B5EF4-FFF2-40B4-BE49-F238E27FC236}">
                  <a16:creationId xmlns:a16="http://schemas.microsoft.com/office/drawing/2014/main" id="{0A2668F6-CC71-4E81-B186-2A717D6A3B07}"/>
                </a:ext>
              </a:extLst>
            </p:cNvPr>
            <p:cNvSpPr/>
            <p:nvPr/>
          </p:nvSpPr>
          <p:spPr bwMode="ltGray">
            <a:xfrm>
              <a:off x="-988235" y="3686444"/>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32" name="Picture 31" descr="A picture containing building, drawing&#10;&#10;Description automatically generated">
              <a:extLst>
                <a:ext uri="{FF2B5EF4-FFF2-40B4-BE49-F238E27FC236}">
                  <a16:creationId xmlns:a16="http://schemas.microsoft.com/office/drawing/2014/main" id="{402DE4C2-C270-459C-9226-466B0912590F}"/>
                </a:ext>
              </a:extLst>
            </p:cNvPr>
            <p:cNvPicPr>
              <a:picLocks noChangeAspect="1"/>
            </p:cNvPicPr>
            <p:nvPr/>
          </p:nvPicPr>
          <p:blipFill>
            <a:blip r:embed="rId6"/>
            <a:stretch>
              <a:fillRect/>
            </a:stretch>
          </p:blipFill>
          <p:spPr>
            <a:xfrm>
              <a:off x="-1019520" y="3652923"/>
              <a:ext cx="833385" cy="544478"/>
            </a:xfrm>
            <a:prstGeom prst="rect">
              <a:avLst/>
            </a:prstGeom>
          </p:spPr>
        </p:pic>
      </p:grpSp>
      <p:grpSp>
        <p:nvGrpSpPr>
          <p:cNvPr id="13" name="Group 12">
            <a:extLst>
              <a:ext uri="{FF2B5EF4-FFF2-40B4-BE49-F238E27FC236}">
                <a16:creationId xmlns:a16="http://schemas.microsoft.com/office/drawing/2014/main" id="{7F4955C5-CEB1-44D3-B32E-1E3CFFD2526D}"/>
              </a:ext>
            </a:extLst>
          </p:cNvPr>
          <p:cNvGrpSpPr/>
          <p:nvPr/>
        </p:nvGrpSpPr>
        <p:grpSpPr>
          <a:xfrm>
            <a:off x="5685359" y="1446396"/>
            <a:ext cx="833385" cy="544478"/>
            <a:chOff x="-1082292" y="3914020"/>
            <a:chExt cx="833385" cy="544478"/>
          </a:xfrm>
        </p:grpSpPr>
        <p:sp>
          <p:nvSpPr>
            <p:cNvPr id="33" name="Oval 32">
              <a:extLst>
                <a:ext uri="{FF2B5EF4-FFF2-40B4-BE49-F238E27FC236}">
                  <a16:creationId xmlns:a16="http://schemas.microsoft.com/office/drawing/2014/main" id="{3F7A609C-7082-4487-BB4D-8592AD1748ED}"/>
                </a:ext>
              </a:extLst>
            </p:cNvPr>
            <p:cNvSpPr/>
            <p:nvPr/>
          </p:nvSpPr>
          <p:spPr bwMode="ltGray">
            <a:xfrm>
              <a:off x="-1051007" y="3947541"/>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26" name="Picture 25" descr="A picture containing building, drawing&#10;&#10;Description automatically generated">
              <a:extLst>
                <a:ext uri="{FF2B5EF4-FFF2-40B4-BE49-F238E27FC236}">
                  <a16:creationId xmlns:a16="http://schemas.microsoft.com/office/drawing/2014/main" id="{75653743-FE77-47DB-B87E-81DD3F760274}"/>
                </a:ext>
              </a:extLst>
            </p:cNvPr>
            <p:cNvPicPr>
              <a:picLocks noChangeAspect="1"/>
            </p:cNvPicPr>
            <p:nvPr/>
          </p:nvPicPr>
          <p:blipFill>
            <a:blip r:embed="rId7"/>
            <a:stretch>
              <a:fillRect/>
            </a:stretch>
          </p:blipFill>
          <p:spPr>
            <a:xfrm>
              <a:off x="-1082292" y="3914020"/>
              <a:ext cx="833385" cy="544478"/>
            </a:xfrm>
            <a:prstGeom prst="rect">
              <a:avLst/>
            </a:prstGeom>
          </p:spPr>
        </p:pic>
      </p:grpSp>
      <p:grpSp>
        <p:nvGrpSpPr>
          <p:cNvPr id="35" name="Group 34">
            <a:extLst>
              <a:ext uri="{FF2B5EF4-FFF2-40B4-BE49-F238E27FC236}">
                <a16:creationId xmlns:a16="http://schemas.microsoft.com/office/drawing/2014/main" id="{716AC05E-924C-4F20-A015-B791728E811E}"/>
              </a:ext>
            </a:extLst>
          </p:cNvPr>
          <p:cNvGrpSpPr/>
          <p:nvPr/>
        </p:nvGrpSpPr>
        <p:grpSpPr>
          <a:xfrm>
            <a:off x="9602488" y="1435911"/>
            <a:ext cx="833385" cy="544478"/>
            <a:chOff x="-935287" y="2271538"/>
            <a:chExt cx="833385" cy="544478"/>
          </a:xfrm>
        </p:grpSpPr>
        <p:sp>
          <p:nvSpPr>
            <p:cNvPr id="36" name="Oval 35">
              <a:extLst>
                <a:ext uri="{FF2B5EF4-FFF2-40B4-BE49-F238E27FC236}">
                  <a16:creationId xmlns:a16="http://schemas.microsoft.com/office/drawing/2014/main" id="{33309E40-C89B-4FC9-AC36-03216DDC00F3}"/>
                </a:ext>
              </a:extLst>
            </p:cNvPr>
            <p:cNvSpPr/>
            <p:nvPr/>
          </p:nvSpPr>
          <p:spPr bwMode="ltGray">
            <a:xfrm>
              <a:off x="-902770" y="2305059"/>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37" name="Picture 36" descr="A picture containing building, drawing&#10;&#10;Description automatically generated">
              <a:extLst>
                <a:ext uri="{FF2B5EF4-FFF2-40B4-BE49-F238E27FC236}">
                  <a16:creationId xmlns:a16="http://schemas.microsoft.com/office/drawing/2014/main" id="{97D28719-77AD-4C54-88A8-F94AC3ECC2AB}"/>
                </a:ext>
              </a:extLst>
            </p:cNvPr>
            <p:cNvPicPr>
              <a:picLocks noChangeAspect="1"/>
            </p:cNvPicPr>
            <p:nvPr/>
          </p:nvPicPr>
          <p:blipFill>
            <a:blip r:embed="rId8"/>
            <a:stretch>
              <a:fillRect/>
            </a:stretch>
          </p:blipFill>
          <p:spPr>
            <a:xfrm>
              <a:off x="-935287" y="2271538"/>
              <a:ext cx="833385" cy="544478"/>
            </a:xfrm>
            <a:prstGeom prst="rect">
              <a:avLst/>
            </a:prstGeom>
          </p:spPr>
        </p:pic>
      </p:grpSp>
      <p:sp>
        <p:nvSpPr>
          <p:cNvPr id="2" name="Slide Number Placeholder 1">
            <a:extLst>
              <a:ext uri="{FF2B5EF4-FFF2-40B4-BE49-F238E27FC236}">
                <a16:creationId xmlns:a16="http://schemas.microsoft.com/office/drawing/2014/main" id="{E33C78F7-9EB7-40AA-9CF7-2A3D231FC860}"/>
              </a:ext>
            </a:extLst>
          </p:cNvPr>
          <p:cNvSpPr>
            <a:spLocks noGrp="1"/>
          </p:cNvSpPr>
          <p:nvPr>
            <p:ph type="sldNum" sz="quarter" idx="10"/>
          </p:nvPr>
        </p:nvSpPr>
        <p:spPr/>
        <p:txBody>
          <a:bodyPr/>
          <a:lstStyle/>
          <a:p>
            <a:fld id="{4034BEE3-566C-4068-A777-C3A4762E861B}" type="slidenum">
              <a:rPr lang="en-GB" smtClean="0"/>
              <a:pPr/>
              <a:t>26</a:t>
            </a:fld>
            <a:endParaRPr lang="en-GB" dirty="0"/>
          </a:p>
        </p:txBody>
      </p:sp>
    </p:spTree>
    <p:extLst>
      <p:ext uri="{BB962C8B-B14F-4D97-AF65-F5344CB8AC3E}">
        <p14:creationId xmlns:p14="http://schemas.microsoft.com/office/powerpoint/2010/main" val="358404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16BA43-60A2-461B-B1C6-955B0E4146D6}"/>
              </a:ext>
            </a:extLst>
          </p:cNvPr>
          <p:cNvSpPr>
            <a:spLocks noGrp="1"/>
          </p:cNvSpPr>
          <p:nvPr>
            <p:ph type="title"/>
          </p:nvPr>
        </p:nvSpPr>
        <p:spPr/>
        <p:txBody>
          <a:bodyPr/>
          <a:lstStyle/>
          <a:p>
            <a:r>
              <a:rPr lang="en-GB" dirty="0"/>
              <a:t>Other brands are connecting with communities    </a:t>
            </a:r>
          </a:p>
        </p:txBody>
      </p:sp>
      <p:sp>
        <p:nvSpPr>
          <p:cNvPr id="7" name="Footer Placeholder 6">
            <a:extLst>
              <a:ext uri="{FF2B5EF4-FFF2-40B4-BE49-F238E27FC236}">
                <a16:creationId xmlns:a16="http://schemas.microsoft.com/office/drawing/2014/main" id="{ED82D319-AC82-4AD4-A203-A1DF1EFEE62B}"/>
              </a:ext>
            </a:extLst>
          </p:cNvPr>
          <p:cNvSpPr>
            <a:spLocks noGrp="1"/>
          </p:cNvSpPr>
          <p:nvPr>
            <p:ph type="ftr" sz="quarter" idx="11"/>
          </p:nvPr>
        </p:nvSpPr>
        <p:spPr/>
        <p:txBody>
          <a:bodyPr/>
          <a:lstStyle/>
          <a:p>
            <a:endParaRPr lang="en-GB" dirty="0"/>
          </a:p>
        </p:txBody>
      </p:sp>
      <p:sp>
        <p:nvSpPr>
          <p:cNvPr id="21" name="Rectangle 20">
            <a:extLst>
              <a:ext uri="{FF2B5EF4-FFF2-40B4-BE49-F238E27FC236}">
                <a16:creationId xmlns:a16="http://schemas.microsoft.com/office/drawing/2014/main" id="{9E2D0AFA-7C1F-4CDC-A9D4-50B34D4541D4}"/>
              </a:ext>
            </a:extLst>
          </p:cNvPr>
          <p:cNvSpPr/>
          <p:nvPr/>
        </p:nvSpPr>
        <p:spPr bwMode="ltGray">
          <a:xfrm>
            <a:off x="361949" y="1725116"/>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sp>
        <p:nvSpPr>
          <p:cNvPr id="28" name="Rectangle 27">
            <a:extLst>
              <a:ext uri="{FF2B5EF4-FFF2-40B4-BE49-F238E27FC236}">
                <a16:creationId xmlns:a16="http://schemas.microsoft.com/office/drawing/2014/main" id="{EE353F13-8A77-4D0A-B69A-7CC3809287BE}"/>
              </a:ext>
            </a:extLst>
          </p:cNvPr>
          <p:cNvSpPr/>
          <p:nvPr/>
        </p:nvSpPr>
        <p:spPr bwMode="ltGray">
          <a:xfrm>
            <a:off x="4283542" y="1713428"/>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sp>
        <p:nvSpPr>
          <p:cNvPr id="30" name="Rectangle 29">
            <a:extLst>
              <a:ext uri="{FF2B5EF4-FFF2-40B4-BE49-F238E27FC236}">
                <a16:creationId xmlns:a16="http://schemas.microsoft.com/office/drawing/2014/main" id="{6688D053-7386-4762-813E-539AD0186C12}"/>
              </a:ext>
            </a:extLst>
          </p:cNvPr>
          <p:cNvSpPr/>
          <p:nvPr/>
        </p:nvSpPr>
        <p:spPr bwMode="ltGray">
          <a:xfrm>
            <a:off x="8206723" y="1718525"/>
            <a:ext cx="3624915" cy="3989884"/>
          </a:xfrm>
          <a:prstGeom prst="rect">
            <a:avLst/>
          </a:prstGeom>
          <a:solidFill>
            <a:schemeClr val="bg1"/>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400" dirty="0">
              <a:solidFill>
                <a:schemeClr val="tx1"/>
              </a:solidFill>
            </a:endParaRPr>
          </a:p>
        </p:txBody>
      </p:sp>
      <p:grpSp>
        <p:nvGrpSpPr>
          <p:cNvPr id="14" name="Group 13">
            <a:extLst>
              <a:ext uri="{FF2B5EF4-FFF2-40B4-BE49-F238E27FC236}">
                <a16:creationId xmlns:a16="http://schemas.microsoft.com/office/drawing/2014/main" id="{F5A2493C-855E-4F4C-8ECD-29C4D9053A37}"/>
              </a:ext>
            </a:extLst>
          </p:cNvPr>
          <p:cNvGrpSpPr/>
          <p:nvPr/>
        </p:nvGrpSpPr>
        <p:grpSpPr>
          <a:xfrm>
            <a:off x="4787443" y="2206439"/>
            <a:ext cx="2617113" cy="1793765"/>
            <a:chOff x="5077026" y="1582904"/>
            <a:chExt cx="2470150" cy="2054244"/>
          </a:xfrm>
        </p:grpSpPr>
        <p:pic>
          <p:nvPicPr>
            <p:cNvPr id="11" name="Picture 10">
              <a:extLst>
                <a:ext uri="{FF2B5EF4-FFF2-40B4-BE49-F238E27FC236}">
                  <a16:creationId xmlns:a16="http://schemas.microsoft.com/office/drawing/2014/main" id="{C18D7138-1F54-4A6C-B7A7-3CC89B77CB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7026" y="2965308"/>
              <a:ext cx="2470150" cy="671840"/>
            </a:xfrm>
            <a:prstGeom prst="rect">
              <a:avLst/>
            </a:prstGeom>
          </p:spPr>
        </p:pic>
        <p:pic>
          <p:nvPicPr>
            <p:cNvPr id="13" name="Picture 12">
              <a:extLst>
                <a:ext uri="{FF2B5EF4-FFF2-40B4-BE49-F238E27FC236}">
                  <a16:creationId xmlns:a16="http://schemas.microsoft.com/office/drawing/2014/main" id="{8A7D8799-DAB2-4406-ACF9-0C46CB45403A}"/>
                </a:ext>
              </a:extLst>
            </p:cNvPr>
            <p:cNvPicPr>
              <a:picLocks noChangeAspect="1"/>
            </p:cNvPicPr>
            <p:nvPr/>
          </p:nvPicPr>
          <p:blipFill>
            <a:blip r:embed="rId3"/>
            <a:stretch>
              <a:fillRect/>
            </a:stretch>
          </p:blipFill>
          <p:spPr>
            <a:xfrm>
              <a:off x="5077026" y="1582904"/>
              <a:ext cx="2470150" cy="1339850"/>
            </a:xfrm>
            <a:prstGeom prst="rect">
              <a:avLst/>
            </a:prstGeom>
          </p:spPr>
        </p:pic>
      </p:grpSp>
      <p:grpSp>
        <p:nvGrpSpPr>
          <p:cNvPr id="6" name="Group 5">
            <a:extLst>
              <a:ext uri="{FF2B5EF4-FFF2-40B4-BE49-F238E27FC236}">
                <a16:creationId xmlns:a16="http://schemas.microsoft.com/office/drawing/2014/main" id="{4E592682-395E-4B39-A589-760323F4DEC0}"/>
              </a:ext>
            </a:extLst>
          </p:cNvPr>
          <p:cNvGrpSpPr/>
          <p:nvPr/>
        </p:nvGrpSpPr>
        <p:grpSpPr>
          <a:xfrm>
            <a:off x="8721427" y="2202602"/>
            <a:ext cx="2595506" cy="2344107"/>
            <a:chOff x="8477607" y="2278008"/>
            <a:chExt cx="3210342" cy="2899390"/>
          </a:xfrm>
        </p:grpSpPr>
        <p:pic>
          <p:nvPicPr>
            <p:cNvPr id="27" name="Picture 26">
              <a:extLst>
                <a:ext uri="{FF2B5EF4-FFF2-40B4-BE49-F238E27FC236}">
                  <a16:creationId xmlns:a16="http://schemas.microsoft.com/office/drawing/2014/main" id="{89FBA360-286F-48B1-A628-8A5F3607B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1149" y="2278008"/>
              <a:ext cx="3142918" cy="2081933"/>
            </a:xfrm>
            <a:prstGeom prst="rect">
              <a:avLst/>
            </a:prstGeom>
          </p:spPr>
        </p:pic>
        <p:pic>
          <p:nvPicPr>
            <p:cNvPr id="29" name="Picture 28">
              <a:extLst>
                <a:ext uri="{FF2B5EF4-FFF2-40B4-BE49-F238E27FC236}">
                  <a16:creationId xmlns:a16="http://schemas.microsoft.com/office/drawing/2014/main" id="{23A199E4-9B90-48FE-9D5A-246979C113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7607" y="4497810"/>
              <a:ext cx="3210342" cy="679588"/>
            </a:xfrm>
            <a:prstGeom prst="rect">
              <a:avLst/>
            </a:prstGeom>
          </p:spPr>
        </p:pic>
      </p:grpSp>
      <p:grpSp>
        <p:nvGrpSpPr>
          <p:cNvPr id="10" name="Group 9">
            <a:extLst>
              <a:ext uri="{FF2B5EF4-FFF2-40B4-BE49-F238E27FC236}">
                <a16:creationId xmlns:a16="http://schemas.microsoft.com/office/drawing/2014/main" id="{CFA1EB42-DF70-4C34-BFCC-9A5557316EE1}"/>
              </a:ext>
            </a:extLst>
          </p:cNvPr>
          <p:cNvGrpSpPr/>
          <p:nvPr/>
        </p:nvGrpSpPr>
        <p:grpSpPr>
          <a:xfrm>
            <a:off x="1559661" y="2146013"/>
            <a:ext cx="1229490" cy="670513"/>
            <a:chOff x="481718" y="2740279"/>
            <a:chExt cx="3386283" cy="1902007"/>
          </a:xfrm>
        </p:grpSpPr>
        <p:pic>
          <p:nvPicPr>
            <p:cNvPr id="37" name="Picture 36">
              <a:extLst>
                <a:ext uri="{FF2B5EF4-FFF2-40B4-BE49-F238E27FC236}">
                  <a16:creationId xmlns:a16="http://schemas.microsoft.com/office/drawing/2014/main" id="{086034AC-8859-4C65-8CB3-B34DB225DE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718" y="2740279"/>
              <a:ext cx="3386283" cy="1902007"/>
            </a:xfrm>
            <a:prstGeom prst="rect">
              <a:avLst/>
            </a:prstGeom>
          </p:spPr>
        </p:pic>
        <p:sp>
          <p:nvSpPr>
            <p:cNvPr id="38" name="Isosceles Triangle 37">
              <a:hlinkClick r:id="rId7"/>
              <a:extLst>
                <a:ext uri="{FF2B5EF4-FFF2-40B4-BE49-F238E27FC236}">
                  <a16:creationId xmlns:a16="http://schemas.microsoft.com/office/drawing/2014/main" id="{B2C29C27-7DB0-4DE0-82F5-77D302C4164F}"/>
                </a:ext>
              </a:extLst>
            </p:cNvPr>
            <p:cNvSpPr/>
            <p:nvPr/>
          </p:nvSpPr>
          <p:spPr bwMode="ltGray">
            <a:xfrm rot="5400000">
              <a:off x="1866800" y="3489682"/>
              <a:ext cx="685030" cy="403200"/>
            </a:xfrm>
            <a:prstGeom prst="triangle">
              <a:avLst/>
            </a:prstGeom>
            <a:solidFill>
              <a:schemeClr val="bg1"/>
            </a:solidFill>
            <a:ln w="12700">
              <a:noFill/>
            </a:ln>
            <a:scene3d>
              <a:camera prst="orthographicFront"/>
              <a:lightRig rig="threePt" dir="t"/>
            </a:scene3d>
            <a:sp3d>
              <a:bevelT w="57150" h="5715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p>
          </p:txBody>
        </p:sp>
      </p:grpSp>
      <p:sp>
        <p:nvSpPr>
          <p:cNvPr id="41" name="TextBox 40">
            <a:extLst>
              <a:ext uri="{FF2B5EF4-FFF2-40B4-BE49-F238E27FC236}">
                <a16:creationId xmlns:a16="http://schemas.microsoft.com/office/drawing/2014/main" id="{05FC80AA-370F-496F-B89C-F33E9AB03204}"/>
              </a:ext>
            </a:extLst>
          </p:cNvPr>
          <p:cNvSpPr txBox="1"/>
          <p:nvPr/>
        </p:nvSpPr>
        <p:spPr>
          <a:xfrm>
            <a:off x="554406" y="4775131"/>
            <a:ext cx="3240000" cy="738664"/>
          </a:xfrm>
          <a:prstGeom prst="rect">
            <a:avLst/>
          </a:prstGeom>
          <a:noFill/>
        </p:spPr>
        <p:txBody>
          <a:bodyPr wrap="square" lIns="0" tIns="0" rIns="0" bIns="0" rtlCol="0">
            <a:spAutoFit/>
          </a:bodyPr>
          <a:lstStyle/>
          <a:p>
            <a:pPr algn="ctr"/>
            <a:r>
              <a:rPr lang="en-NZ" sz="1200" dirty="0"/>
              <a:t>Guinness recognized that St Patrick’s Day would be different  so sent feel good and supportive messaging to stick together and remember our communities.</a:t>
            </a:r>
          </a:p>
        </p:txBody>
      </p:sp>
      <p:sp>
        <p:nvSpPr>
          <p:cNvPr id="42" name="TextBox 41">
            <a:extLst>
              <a:ext uri="{FF2B5EF4-FFF2-40B4-BE49-F238E27FC236}">
                <a16:creationId xmlns:a16="http://schemas.microsoft.com/office/drawing/2014/main" id="{FC8632F0-5300-46B2-979B-F7E5E92B92F0}"/>
              </a:ext>
            </a:extLst>
          </p:cNvPr>
          <p:cNvSpPr txBox="1"/>
          <p:nvPr/>
        </p:nvSpPr>
        <p:spPr>
          <a:xfrm>
            <a:off x="8302157" y="4860992"/>
            <a:ext cx="3434045" cy="553998"/>
          </a:xfrm>
          <a:prstGeom prst="rect">
            <a:avLst/>
          </a:prstGeom>
          <a:noFill/>
        </p:spPr>
        <p:txBody>
          <a:bodyPr wrap="square" lIns="0" tIns="0" rIns="0" bIns="0" rtlCol="0">
            <a:spAutoFit/>
          </a:bodyPr>
          <a:lstStyle/>
          <a:p>
            <a:pPr algn="ctr"/>
            <a:r>
              <a:rPr lang="en-NZ" sz="1200" dirty="0"/>
              <a:t>Signature Brew is supporting the local communities and talent to give a bit of light relief </a:t>
            </a:r>
            <a:br>
              <a:rPr lang="en-NZ" sz="1200" dirty="0"/>
            </a:br>
            <a:r>
              <a:rPr lang="en-NZ" sz="1200" dirty="0"/>
              <a:t>to those who need it, creating a Pub in a Box.</a:t>
            </a:r>
          </a:p>
        </p:txBody>
      </p:sp>
      <p:sp>
        <p:nvSpPr>
          <p:cNvPr id="43" name="TextBox 42">
            <a:extLst>
              <a:ext uri="{FF2B5EF4-FFF2-40B4-BE49-F238E27FC236}">
                <a16:creationId xmlns:a16="http://schemas.microsoft.com/office/drawing/2014/main" id="{B39BABA0-1BBC-4840-8C5C-40765FBAEE16}"/>
              </a:ext>
            </a:extLst>
          </p:cNvPr>
          <p:cNvSpPr txBox="1"/>
          <p:nvPr/>
        </p:nvSpPr>
        <p:spPr>
          <a:xfrm>
            <a:off x="4475999" y="4741613"/>
            <a:ext cx="3240000" cy="923330"/>
          </a:xfrm>
          <a:prstGeom prst="rect">
            <a:avLst/>
          </a:prstGeom>
          <a:noFill/>
        </p:spPr>
        <p:txBody>
          <a:bodyPr wrap="square" lIns="0" tIns="0" rIns="0" bIns="0" rtlCol="0">
            <a:spAutoFit/>
          </a:bodyPr>
          <a:lstStyle/>
          <a:p>
            <a:pPr algn="ctr"/>
            <a:r>
              <a:rPr lang="en-NZ" sz="1200" dirty="0"/>
              <a:t>Netflix is extending their party feature so friends can watch the same content in real time, while social distancing. It gives viewers a virtual experience of being part of something and connecting with others.</a:t>
            </a:r>
          </a:p>
        </p:txBody>
      </p:sp>
      <p:grpSp>
        <p:nvGrpSpPr>
          <p:cNvPr id="26" name="Group 25">
            <a:extLst>
              <a:ext uri="{FF2B5EF4-FFF2-40B4-BE49-F238E27FC236}">
                <a16:creationId xmlns:a16="http://schemas.microsoft.com/office/drawing/2014/main" id="{25EF4162-E743-41FA-A69F-436EB89C9FA1}"/>
              </a:ext>
            </a:extLst>
          </p:cNvPr>
          <p:cNvGrpSpPr/>
          <p:nvPr/>
        </p:nvGrpSpPr>
        <p:grpSpPr>
          <a:xfrm>
            <a:off x="5679307" y="1435911"/>
            <a:ext cx="833385" cy="544478"/>
            <a:chOff x="5671687" y="1435911"/>
            <a:chExt cx="833385" cy="544478"/>
          </a:xfrm>
        </p:grpSpPr>
        <p:sp>
          <p:nvSpPr>
            <p:cNvPr id="25" name="Oval 24">
              <a:extLst>
                <a:ext uri="{FF2B5EF4-FFF2-40B4-BE49-F238E27FC236}">
                  <a16:creationId xmlns:a16="http://schemas.microsoft.com/office/drawing/2014/main" id="{E2E3F586-E3C9-469E-9F58-82821BA58053}"/>
                </a:ext>
              </a:extLst>
            </p:cNvPr>
            <p:cNvSpPr/>
            <p:nvPr/>
          </p:nvSpPr>
          <p:spPr bwMode="ltGray">
            <a:xfrm>
              <a:off x="5702970" y="1468676"/>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44" name="Picture 43" descr="A picture containing building, drawing&#10;&#10;Description automatically generated">
              <a:extLst>
                <a:ext uri="{FF2B5EF4-FFF2-40B4-BE49-F238E27FC236}">
                  <a16:creationId xmlns:a16="http://schemas.microsoft.com/office/drawing/2014/main" id="{A950B965-632D-4161-9916-5A7F0ACE6204}"/>
                </a:ext>
              </a:extLst>
            </p:cNvPr>
            <p:cNvPicPr>
              <a:picLocks noChangeAspect="1"/>
            </p:cNvPicPr>
            <p:nvPr/>
          </p:nvPicPr>
          <p:blipFill>
            <a:blip r:embed="rId8"/>
            <a:stretch>
              <a:fillRect/>
            </a:stretch>
          </p:blipFill>
          <p:spPr>
            <a:xfrm>
              <a:off x="5671687" y="1435911"/>
              <a:ext cx="833385" cy="544478"/>
            </a:xfrm>
            <a:prstGeom prst="rect">
              <a:avLst/>
            </a:prstGeom>
          </p:spPr>
        </p:pic>
      </p:grpSp>
      <p:grpSp>
        <p:nvGrpSpPr>
          <p:cNvPr id="31" name="Group 30">
            <a:extLst>
              <a:ext uri="{FF2B5EF4-FFF2-40B4-BE49-F238E27FC236}">
                <a16:creationId xmlns:a16="http://schemas.microsoft.com/office/drawing/2014/main" id="{9355CB50-7C1F-4646-87C2-A21EC6749553}"/>
              </a:ext>
            </a:extLst>
          </p:cNvPr>
          <p:cNvGrpSpPr/>
          <p:nvPr/>
        </p:nvGrpSpPr>
        <p:grpSpPr>
          <a:xfrm>
            <a:off x="1757714" y="1441189"/>
            <a:ext cx="833385" cy="544478"/>
            <a:chOff x="-1055975" y="1159222"/>
            <a:chExt cx="833385" cy="544478"/>
          </a:xfrm>
        </p:grpSpPr>
        <p:sp>
          <p:nvSpPr>
            <p:cNvPr id="46" name="Oval 45">
              <a:extLst>
                <a:ext uri="{FF2B5EF4-FFF2-40B4-BE49-F238E27FC236}">
                  <a16:creationId xmlns:a16="http://schemas.microsoft.com/office/drawing/2014/main" id="{6BADB892-AB25-4A1A-A3BC-494D8A93AFA4}"/>
                </a:ext>
              </a:extLst>
            </p:cNvPr>
            <p:cNvSpPr/>
            <p:nvPr/>
          </p:nvSpPr>
          <p:spPr bwMode="ltGray">
            <a:xfrm>
              <a:off x="-1024690" y="1197193"/>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15" name="Picture 14" descr="A picture containing building, drawing&#10;&#10;Description automatically generated">
              <a:extLst>
                <a:ext uri="{FF2B5EF4-FFF2-40B4-BE49-F238E27FC236}">
                  <a16:creationId xmlns:a16="http://schemas.microsoft.com/office/drawing/2014/main" id="{537C360F-21CF-4987-9FDB-1650CD51EE21}"/>
                </a:ext>
              </a:extLst>
            </p:cNvPr>
            <p:cNvPicPr>
              <a:picLocks noChangeAspect="1"/>
            </p:cNvPicPr>
            <p:nvPr/>
          </p:nvPicPr>
          <p:blipFill>
            <a:blip r:embed="rId9"/>
            <a:stretch>
              <a:fillRect/>
            </a:stretch>
          </p:blipFill>
          <p:spPr>
            <a:xfrm>
              <a:off x="-1055975" y="1159222"/>
              <a:ext cx="833385" cy="544478"/>
            </a:xfrm>
            <a:prstGeom prst="rect">
              <a:avLst/>
            </a:prstGeom>
          </p:spPr>
        </p:pic>
      </p:grpSp>
      <p:grpSp>
        <p:nvGrpSpPr>
          <p:cNvPr id="32" name="Group 31">
            <a:extLst>
              <a:ext uri="{FF2B5EF4-FFF2-40B4-BE49-F238E27FC236}">
                <a16:creationId xmlns:a16="http://schemas.microsoft.com/office/drawing/2014/main" id="{D379D5B2-E3F7-4478-B41E-7E019D65D3E3}"/>
              </a:ext>
            </a:extLst>
          </p:cNvPr>
          <p:cNvGrpSpPr/>
          <p:nvPr/>
        </p:nvGrpSpPr>
        <p:grpSpPr>
          <a:xfrm>
            <a:off x="9602488" y="1435911"/>
            <a:ext cx="833385" cy="544478"/>
            <a:chOff x="-825846" y="3044205"/>
            <a:chExt cx="833385" cy="544478"/>
          </a:xfrm>
        </p:grpSpPr>
        <p:sp>
          <p:nvSpPr>
            <p:cNvPr id="47" name="Oval 46">
              <a:extLst>
                <a:ext uri="{FF2B5EF4-FFF2-40B4-BE49-F238E27FC236}">
                  <a16:creationId xmlns:a16="http://schemas.microsoft.com/office/drawing/2014/main" id="{57A1653A-6DA0-4CE1-B059-80C6F6B762AD}"/>
                </a:ext>
              </a:extLst>
            </p:cNvPr>
            <p:cNvSpPr/>
            <p:nvPr/>
          </p:nvSpPr>
          <p:spPr bwMode="ltGray">
            <a:xfrm>
              <a:off x="-792173" y="3078833"/>
              <a:ext cx="770817" cy="47743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24" name="Picture 23" descr="A picture containing drawing&#10;&#10;Description automatically generated">
              <a:extLst>
                <a:ext uri="{FF2B5EF4-FFF2-40B4-BE49-F238E27FC236}">
                  <a16:creationId xmlns:a16="http://schemas.microsoft.com/office/drawing/2014/main" id="{07989412-AF7D-4E8E-8810-BC5BA880A8C7}"/>
                </a:ext>
              </a:extLst>
            </p:cNvPr>
            <p:cNvPicPr>
              <a:picLocks noChangeAspect="1"/>
            </p:cNvPicPr>
            <p:nvPr/>
          </p:nvPicPr>
          <p:blipFill>
            <a:blip r:embed="rId10"/>
            <a:stretch>
              <a:fillRect/>
            </a:stretch>
          </p:blipFill>
          <p:spPr>
            <a:xfrm>
              <a:off x="-825846" y="3044205"/>
              <a:ext cx="833385" cy="544478"/>
            </a:xfrm>
            <a:prstGeom prst="rect">
              <a:avLst/>
            </a:prstGeom>
          </p:spPr>
        </p:pic>
      </p:grpSp>
      <p:grpSp>
        <p:nvGrpSpPr>
          <p:cNvPr id="48" name="Group 47">
            <a:extLst>
              <a:ext uri="{FF2B5EF4-FFF2-40B4-BE49-F238E27FC236}">
                <a16:creationId xmlns:a16="http://schemas.microsoft.com/office/drawing/2014/main" id="{1DA94B45-D7B3-47EA-BBC9-56B2CAE68ABB}"/>
              </a:ext>
            </a:extLst>
          </p:cNvPr>
          <p:cNvGrpSpPr/>
          <p:nvPr/>
        </p:nvGrpSpPr>
        <p:grpSpPr>
          <a:xfrm>
            <a:off x="738615" y="3013703"/>
            <a:ext cx="2871582" cy="1572011"/>
            <a:chOff x="483622" y="2286551"/>
            <a:chExt cx="6045201" cy="3447534"/>
          </a:xfrm>
        </p:grpSpPr>
        <p:pic>
          <p:nvPicPr>
            <p:cNvPr id="49" name="Picture 48">
              <a:extLst>
                <a:ext uri="{FF2B5EF4-FFF2-40B4-BE49-F238E27FC236}">
                  <a16:creationId xmlns:a16="http://schemas.microsoft.com/office/drawing/2014/main" id="{26EEA5B9-1E65-4A37-AC78-00041AE55973}"/>
                </a:ext>
              </a:extLst>
            </p:cNvPr>
            <p:cNvPicPr>
              <a:picLocks noChangeAspect="1"/>
            </p:cNvPicPr>
            <p:nvPr/>
          </p:nvPicPr>
          <p:blipFill rotWithShape="1">
            <a:blip r:embed="rId11"/>
            <a:srcRect t="27983"/>
            <a:stretch/>
          </p:blipFill>
          <p:spPr>
            <a:xfrm>
              <a:off x="483623" y="2286551"/>
              <a:ext cx="6045200" cy="2259113"/>
            </a:xfrm>
            <a:prstGeom prst="rect">
              <a:avLst/>
            </a:prstGeom>
          </p:spPr>
        </p:pic>
        <p:pic>
          <p:nvPicPr>
            <p:cNvPr id="50" name="Picture 49">
              <a:extLst>
                <a:ext uri="{FF2B5EF4-FFF2-40B4-BE49-F238E27FC236}">
                  <a16:creationId xmlns:a16="http://schemas.microsoft.com/office/drawing/2014/main" id="{D4C0C57C-6F5C-4BAB-859F-CA7503F4E1AA}"/>
                </a:ext>
              </a:extLst>
            </p:cNvPr>
            <p:cNvPicPr>
              <a:picLocks noChangeAspect="1"/>
            </p:cNvPicPr>
            <p:nvPr/>
          </p:nvPicPr>
          <p:blipFill rotWithShape="1">
            <a:blip r:embed="rId12"/>
            <a:srcRect t="33390"/>
            <a:stretch/>
          </p:blipFill>
          <p:spPr>
            <a:xfrm>
              <a:off x="483622" y="3831081"/>
              <a:ext cx="6045200" cy="1903004"/>
            </a:xfrm>
            <a:prstGeom prst="rect">
              <a:avLst/>
            </a:prstGeom>
          </p:spPr>
        </p:pic>
      </p:grpSp>
      <p:sp>
        <p:nvSpPr>
          <p:cNvPr id="2" name="Slide Number Placeholder 1">
            <a:extLst>
              <a:ext uri="{FF2B5EF4-FFF2-40B4-BE49-F238E27FC236}">
                <a16:creationId xmlns:a16="http://schemas.microsoft.com/office/drawing/2014/main" id="{49310AB6-641C-4CA7-B497-2F5035A35B44}"/>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Tree>
    <p:extLst>
      <p:ext uri="{BB962C8B-B14F-4D97-AF65-F5344CB8AC3E}">
        <p14:creationId xmlns:p14="http://schemas.microsoft.com/office/powerpoint/2010/main" val="15131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3126-D5FF-4D4A-88E1-319B9DB5702A}"/>
              </a:ext>
            </a:extLst>
          </p:cNvPr>
          <p:cNvSpPr>
            <a:spLocks noGrp="1"/>
          </p:cNvSpPr>
          <p:nvPr>
            <p:ph type="title"/>
          </p:nvPr>
        </p:nvSpPr>
        <p:spPr/>
        <p:txBody>
          <a:bodyPr/>
          <a:lstStyle/>
          <a:p>
            <a:r>
              <a:rPr lang="en-GB" dirty="0"/>
              <a:t>What happens to brand health measures if you stop advertising on TV?</a:t>
            </a:r>
            <a:br>
              <a:rPr lang="en-GB" dirty="0"/>
            </a:br>
            <a:r>
              <a:rPr lang="en-GB" sz="2000" b="0" i="1" dirty="0"/>
              <a:t>Net effects on brand measures 6 months after stopping TV advertising</a:t>
            </a:r>
            <a:endParaRPr lang="en-GB" b="0" i="1" dirty="0"/>
          </a:p>
        </p:txBody>
      </p:sp>
      <p:sp>
        <p:nvSpPr>
          <p:cNvPr id="4" name="Footer Placeholder 3">
            <a:extLst>
              <a:ext uri="{FF2B5EF4-FFF2-40B4-BE49-F238E27FC236}">
                <a16:creationId xmlns:a16="http://schemas.microsoft.com/office/drawing/2014/main" id="{7797BC99-EE41-48F7-AD28-C02EED09A406}"/>
              </a:ext>
            </a:extLst>
          </p:cNvPr>
          <p:cNvSpPr>
            <a:spLocks noGrp="1"/>
          </p:cNvSpPr>
          <p:nvPr>
            <p:ph type="ftr" sz="quarter" idx="11"/>
          </p:nvPr>
        </p:nvSpPr>
        <p:spPr/>
        <p:txBody>
          <a:bodyPr/>
          <a:lstStyle/>
          <a:p>
            <a:r>
              <a:rPr lang="en-GB" sz="900" dirty="0"/>
              <a:t>*Net Change: Percent of brands increasing – percent of brands decreasing </a:t>
            </a:r>
          </a:p>
        </p:txBody>
      </p:sp>
      <p:grpSp>
        <p:nvGrpSpPr>
          <p:cNvPr id="48" name="Group 47">
            <a:extLst>
              <a:ext uri="{FF2B5EF4-FFF2-40B4-BE49-F238E27FC236}">
                <a16:creationId xmlns:a16="http://schemas.microsoft.com/office/drawing/2014/main" id="{DF39B932-6361-874F-9CD3-48EB2510D081}"/>
              </a:ext>
            </a:extLst>
          </p:cNvPr>
          <p:cNvGrpSpPr/>
          <p:nvPr/>
        </p:nvGrpSpPr>
        <p:grpSpPr>
          <a:xfrm>
            <a:off x="817199" y="1548411"/>
            <a:ext cx="8795131" cy="4127095"/>
            <a:chOff x="359999" y="1686021"/>
            <a:chExt cx="8795131" cy="4127095"/>
          </a:xfrm>
        </p:grpSpPr>
        <p:sp>
          <p:nvSpPr>
            <p:cNvPr id="6" name="TextBox 5">
              <a:extLst>
                <a:ext uri="{FF2B5EF4-FFF2-40B4-BE49-F238E27FC236}">
                  <a16:creationId xmlns:a16="http://schemas.microsoft.com/office/drawing/2014/main" id="{8DD04723-1E4B-C84A-8598-52FFAE929321}"/>
                </a:ext>
              </a:extLst>
            </p:cNvPr>
            <p:cNvSpPr txBox="1"/>
            <p:nvPr/>
          </p:nvSpPr>
          <p:spPr>
            <a:xfrm rot="16200000">
              <a:off x="758752" y="3147765"/>
              <a:ext cx="1458687" cy="246221"/>
            </a:xfrm>
            <a:prstGeom prst="rect">
              <a:avLst/>
            </a:prstGeom>
            <a:noFill/>
          </p:spPr>
          <p:txBody>
            <a:bodyPr wrap="square" lIns="0" tIns="0" rIns="0" bIns="0" rtlCol="0">
              <a:spAutoFit/>
            </a:bodyPr>
            <a:lstStyle/>
            <a:p>
              <a:r>
                <a:rPr lang="en-US" sz="1600" dirty="0"/>
                <a:t>Net change*</a:t>
              </a:r>
            </a:p>
          </p:txBody>
        </p:sp>
        <p:sp>
          <p:nvSpPr>
            <p:cNvPr id="3" name="Rectangle 2">
              <a:extLst>
                <a:ext uri="{FF2B5EF4-FFF2-40B4-BE49-F238E27FC236}">
                  <a16:creationId xmlns:a16="http://schemas.microsoft.com/office/drawing/2014/main" id="{DDF66BD3-C528-A84C-8236-B5B4DDFB4379}"/>
                </a:ext>
              </a:extLst>
            </p:cNvPr>
            <p:cNvSpPr/>
            <p:nvPr/>
          </p:nvSpPr>
          <p:spPr bwMode="ltGray">
            <a:xfrm>
              <a:off x="2367642" y="2228315"/>
              <a:ext cx="359229" cy="2971800"/>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8" name="Rectangle 7">
              <a:extLst>
                <a:ext uri="{FF2B5EF4-FFF2-40B4-BE49-F238E27FC236}">
                  <a16:creationId xmlns:a16="http://schemas.microsoft.com/office/drawing/2014/main" id="{24D220F3-10E9-8F46-BA3B-D1882879F357}"/>
                </a:ext>
              </a:extLst>
            </p:cNvPr>
            <p:cNvSpPr/>
            <p:nvPr/>
          </p:nvSpPr>
          <p:spPr bwMode="ltGray">
            <a:xfrm>
              <a:off x="3254827" y="2228315"/>
              <a:ext cx="359229" cy="1534886"/>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0" name="Rectangle 9">
              <a:extLst>
                <a:ext uri="{FF2B5EF4-FFF2-40B4-BE49-F238E27FC236}">
                  <a16:creationId xmlns:a16="http://schemas.microsoft.com/office/drawing/2014/main" id="{DF9B65F8-294B-A842-AED6-079C93FE09F6}"/>
                </a:ext>
              </a:extLst>
            </p:cNvPr>
            <p:cNvSpPr/>
            <p:nvPr/>
          </p:nvSpPr>
          <p:spPr bwMode="ltGray">
            <a:xfrm>
              <a:off x="4114797" y="2228315"/>
              <a:ext cx="359229" cy="979714"/>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1" name="Rectangle 10">
              <a:extLst>
                <a:ext uri="{FF2B5EF4-FFF2-40B4-BE49-F238E27FC236}">
                  <a16:creationId xmlns:a16="http://schemas.microsoft.com/office/drawing/2014/main" id="{9EFAEEB1-E780-AE45-9E7C-D579A53FEF0D}"/>
                </a:ext>
              </a:extLst>
            </p:cNvPr>
            <p:cNvSpPr/>
            <p:nvPr/>
          </p:nvSpPr>
          <p:spPr bwMode="ltGray">
            <a:xfrm>
              <a:off x="5048407" y="2228315"/>
              <a:ext cx="359229" cy="832757"/>
            </a:xfrm>
            <a:prstGeom prst="rect">
              <a:avLst/>
            </a:prstGeom>
            <a:solidFill>
              <a:schemeClr val="bg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2" name="Rectangle 11">
              <a:extLst>
                <a:ext uri="{FF2B5EF4-FFF2-40B4-BE49-F238E27FC236}">
                  <a16:creationId xmlns:a16="http://schemas.microsoft.com/office/drawing/2014/main" id="{56160F67-D8D7-FC4B-AD9A-968C17D7F1EA}"/>
                </a:ext>
              </a:extLst>
            </p:cNvPr>
            <p:cNvSpPr/>
            <p:nvPr/>
          </p:nvSpPr>
          <p:spPr bwMode="ltGray">
            <a:xfrm>
              <a:off x="5860849" y="2228316"/>
              <a:ext cx="359229" cy="685800"/>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3" name="Rectangle 12">
              <a:extLst>
                <a:ext uri="{FF2B5EF4-FFF2-40B4-BE49-F238E27FC236}">
                  <a16:creationId xmlns:a16="http://schemas.microsoft.com/office/drawing/2014/main" id="{9EF0F762-2EE5-6E4A-BE05-1A644BE79E47}"/>
                </a:ext>
              </a:extLst>
            </p:cNvPr>
            <p:cNvSpPr/>
            <p:nvPr/>
          </p:nvSpPr>
          <p:spPr bwMode="ltGray">
            <a:xfrm>
              <a:off x="6757639" y="2228315"/>
              <a:ext cx="359229" cy="571500"/>
            </a:xfrm>
            <a:prstGeom prst="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4" name="Rectangle 13">
              <a:extLst>
                <a:ext uri="{FF2B5EF4-FFF2-40B4-BE49-F238E27FC236}">
                  <a16:creationId xmlns:a16="http://schemas.microsoft.com/office/drawing/2014/main" id="{65B70337-0C04-BD4A-A455-B7E11ABB7299}"/>
                </a:ext>
              </a:extLst>
            </p:cNvPr>
            <p:cNvSpPr/>
            <p:nvPr/>
          </p:nvSpPr>
          <p:spPr bwMode="ltGray">
            <a:xfrm>
              <a:off x="7642523" y="2228315"/>
              <a:ext cx="359229" cy="39188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5" name="Rectangle 14">
              <a:extLst>
                <a:ext uri="{FF2B5EF4-FFF2-40B4-BE49-F238E27FC236}">
                  <a16:creationId xmlns:a16="http://schemas.microsoft.com/office/drawing/2014/main" id="{4AB22257-CEDC-E543-B889-4B9BDD6770C0}"/>
                </a:ext>
              </a:extLst>
            </p:cNvPr>
            <p:cNvSpPr/>
            <p:nvPr/>
          </p:nvSpPr>
          <p:spPr bwMode="ltGray">
            <a:xfrm>
              <a:off x="8527407" y="2258250"/>
              <a:ext cx="359229" cy="19866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17" name="TextBox 16">
              <a:extLst>
                <a:ext uri="{FF2B5EF4-FFF2-40B4-BE49-F238E27FC236}">
                  <a16:creationId xmlns:a16="http://schemas.microsoft.com/office/drawing/2014/main" id="{847C3458-E671-3B42-8CDD-B48F57144706}"/>
                </a:ext>
              </a:extLst>
            </p:cNvPr>
            <p:cNvSpPr txBox="1"/>
            <p:nvPr/>
          </p:nvSpPr>
          <p:spPr>
            <a:xfrm>
              <a:off x="2227371" y="1686021"/>
              <a:ext cx="636815" cy="184666"/>
            </a:xfrm>
            <a:prstGeom prst="rect">
              <a:avLst/>
            </a:prstGeom>
            <a:noFill/>
          </p:spPr>
          <p:txBody>
            <a:bodyPr wrap="square" lIns="0" tIns="0" rIns="0" bIns="0" rtlCol="0">
              <a:spAutoFit/>
            </a:bodyPr>
            <a:lstStyle/>
            <a:p>
              <a:pPr algn="ctr"/>
              <a:r>
                <a:rPr lang="en-US" sz="1200" dirty="0"/>
                <a:t>TBCA</a:t>
              </a:r>
            </a:p>
          </p:txBody>
        </p:sp>
        <p:sp>
          <p:nvSpPr>
            <p:cNvPr id="18" name="TextBox 17">
              <a:extLst>
                <a:ext uri="{FF2B5EF4-FFF2-40B4-BE49-F238E27FC236}">
                  <a16:creationId xmlns:a16="http://schemas.microsoft.com/office/drawing/2014/main" id="{E4ACDFCA-D20A-C348-A6E9-E98EE15FEC30}"/>
                </a:ext>
              </a:extLst>
            </p:cNvPr>
            <p:cNvSpPr txBox="1"/>
            <p:nvPr/>
          </p:nvSpPr>
          <p:spPr>
            <a:xfrm>
              <a:off x="2978490" y="1686021"/>
              <a:ext cx="888662" cy="369332"/>
            </a:xfrm>
            <a:prstGeom prst="rect">
              <a:avLst/>
            </a:prstGeom>
            <a:noFill/>
          </p:spPr>
          <p:txBody>
            <a:bodyPr wrap="square" lIns="0" tIns="0" rIns="0" bIns="0" rtlCol="0">
              <a:spAutoFit/>
            </a:bodyPr>
            <a:lstStyle/>
            <a:p>
              <a:pPr algn="ctr"/>
              <a:r>
                <a:rPr lang="en-US" sz="1200" dirty="0"/>
                <a:t>Total</a:t>
              </a:r>
            </a:p>
            <a:p>
              <a:pPr algn="ctr"/>
              <a:r>
                <a:rPr lang="en-US" sz="1200" dirty="0"/>
                <a:t>Mentions</a:t>
              </a:r>
            </a:p>
          </p:txBody>
        </p:sp>
        <p:sp>
          <p:nvSpPr>
            <p:cNvPr id="19" name="TextBox 18">
              <a:extLst>
                <a:ext uri="{FF2B5EF4-FFF2-40B4-BE49-F238E27FC236}">
                  <a16:creationId xmlns:a16="http://schemas.microsoft.com/office/drawing/2014/main" id="{C38F8132-F3F5-964C-8CC1-01EE8FD03F31}"/>
                </a:ext>
              </a:extLst>
            </p:cNvPr>
            <p:cNvSpPr txBox="1"/>
            <p:nvPr/>
          </p:nvSpPr>
          <p:spPr>
            <a:xfrm>
              <a:off x="3850080" y="1686021"/>
              <a:ext cx="888662" cy="369332"/>
            </a:xfrm>
            <a:prstGeom prst="rect">
              <a:avLst/>
            </a:prstGeom>
            <a:noFill/>
          </p:spPr>
          <p:txBody>
            <a:bodyPr wrap="square" lIns="0" tIns="0" rIns="0" bIns="0" rtlCol="0">
              <a:spAutoFit/>
            </a:bodyPr>
            <a:lstStyle/>
            <a:p>
              <a:pPr algn="ctr"/>
              <a:r>
                <a:rPr lang="en-US" sz="1200" dirty="0"/>
                <a:t>Buy</a:t>
              </a:r>
            </a:p>
            <a:p>
              <a:pPr algn="ctr"/>
              <a:r>
                <a:rPr lang="en-US" sz="1200" dirty="0"/>
                <a:t>nowadays</a:t>
              </a:r>
            </a:p>
          </p:txBody>
        </p:sp>
        <p:sp>
          <p:nvSpPr>
            <p:cNvPr id="20" name="TextBox 19">
              <a:extLst>
                <a:ext uri="{FF2B5EF4-FFF2-40B4-BE49-F238E27FC236}">
                  <a16:creationId xmlns:a16="http://schemas.microsoft.com/office/drawing/2014/main" id="{5F76E3B7-8696-C940-BD61-466EAD4D85D4}"/>
                </a:ext>
              </a:extLst>
            </p:cNvPr>
            <p:cNvSpPr txBox="1"/>
            <p:nvPr/>
          </p:nvSpPr>
          <p:spPr>
            <a:xfrm>
              <a:off x="4738739" y="1686021"/>
              <a:ext cx="888662" cy="369332"/>
            </a:xfrm>
            <a:prstGeom prst="rect">
              <a:avLst/>
            </a:prstGeom>
            <a:noFill/>
          </p:spPr>
          <p:txBody>
            <a:bodyPr wrap="square" lIns="0" tIns="0" rIns="0" bIns="0" rtlCol="0">
              <a:spAutoFit/>
            </a:bodyPr>
            <a:lstStyle/>
            <a:p>
              <a:pPr algn="ctr"/>
              <a:r>
                <a:rPr lang="en-US" sz="1200" dirty="0"/>
                <a:t>Buy most often</a:t>
              </a:r>
            </a:p>
          </p:txBody>
        </p:sp>
        <p:sp>
          <p:nvSpPr>
            <p:cNvPr id="21" name="TextBox 20">
              <a:extLst>
                <a:ext uri="{FF2B5EF4-FFF2-40B4-BE49-F238E27FC236}">
                  <a16:creationId xmlns:a16="http://schemas.microsoft.com/office/drawing/2014/main" id="{CD64B0FB-8F99-DB45-BB63-D3A5D180B2C7}"/>
                </a:ext>
              </a:extLst>
            </p:cNvPr>
            <p:cNvSpPr txBox="1"/>
            <p:nvPr/>
          </p:nvSpPr>
          <p:spPr>
            <a:xfrm>
              <a:off x="5596132" y="1686021"/>
              <a:ext cx="888662" cy="369332"/>
            </a:xfrm>
            <a:prstGeom prst="rect">
              <a:avLst/>
            </a:prstGeom>
            <a:noFill/>
          </p:spPr>
          <p:txBody>
            <a:bodyPr wrap="square" lIns="0" tIns="0" rIns="0" bIns="0" rtlCol="0">
              <a:spAutoFit/>
            </a:bodyPr>
            <a:lstStyle/>
            <a:p>
              <a:pPr algn="ctr"/>
              <a:r>
                <a:rPr lang="en-US" sz="1200" dirty="0"/>
                <a:t>First</a:t>
              </a:r>
            </a:p>
            <a:p>
              <a:pPr algn="ctr"/>
              <a:r>
                <a:rPr lang="en-US" sz="1200" dirty="0"/>
                <a:t> mention</a:t>
              </a:r>
            </a:p>
          </p:txBody>
        </p:sp>
        <p:sp>
          <p:nvSpPr>
            <p:cNvPr id="22" name="TextBox 21">
              <a:extLst>
                <a:ext uri="{FF2B5EF4-FFF2-40B4-BE49-F238E27FC236}">
                  <a16:creationId xmlns:a16="http://schemas.microsoft.com/office/drawing/2014/main" id="{964BB9C6-E3BE-D446-9709-D7D6F4B98156}"/>
                </a:ext>
              </a:extLst>
            </p:cNvPr>
            <p:cNvSpPr txBox="1"/>
            <p:nvPr/>
          </p:nvSpPr>
          <p:spPr>
            <a:xfrm>
              <a:off x="6472091" y="1686021"/>
              <a:ext cx="888662" cy="369332"/>
            </a:xfrm>
            <a:prstGeom prst="rect">
              <a:avLst/>
            </a:prstGeom>
            <a:noFill/>
          </p:spPr>
          <p:txBody>
            <a:bodyPr wrap="square" lIns="0" tIns="0" rIns="0" bIns="0" rtlCol="0">
              <a:spAutoFit/>
            </a:bodyPr>
            <a:lstStyle/>
            <a:p>
              <a:pPr algn="ctr"/>
              <a:r>
                <a:rPr lang="en-US" sz="1200" dirty="0"/>
                <a:t>Key</a:t>
              </a:r>
            </a:p>
            <a:p>
              <a:pPr algn="ctr"/>
              <a:r>
                <a:rPr lang="en-US" sz="1200" dirty="0"/>
                <a:t>image</a:t>
              </a:r>
            </a:p>
          </p:txBody>
        </p:sp>
        <p:sp>
          <p:nvSpPr>
            <p:cNvPr id="23" name="TextBox 22">
              <a:extLst>
                <a:ext uri="{FF2B5EF4-FFF2-40B4-BE49-F238E27FC236}">
                  <a16:creationId xmlns:a16="http://schemas.microsoft.com/office/drawing/2014/main" id="{8B9C138B-1B32-7942-8A3B-3E2586BDE25E}"/>
                </a:ext>
              </a:extLst>
            </p:cNvPr>
            <p:cNvSpPr txBox="1"/>
            <p:nvPr/>
          </p:nvSpPr>
          <p:spPr>
            <a:xfrm>
              <a:off x="7377806" y="1686021"/>
              <a:ext cx="888662" cy="369332"/>
            </a:xfrm>
            <a:prstGeom prst="rect">
              <a:avLst/>
            </a:prstGeom>
            <a:noFill/>
          </p:spPr>
          <p:txBody>
            <a:bodyPr wrap="square" lIns="0" tIns="0" rIns="0" bIns="0" rtlCol="0">
              <a:spAutoFit/>
            </a:bodyPr>
            <a:lstStyle/>
            <a:p>
              <a:pPr algn="ctr"/>
              <a:r>
                <a:rPr lang="en-US" sz="1200" dirty="0"/>
                <a:t>Total brand awareness</a:t>
              </a:r>
            </a:p>
          </p:txBody>
        </p:sp>
        <p:sp>
          <p:nvSpPr>
            <p:cNvPr id="24" name="TextBox 23">
              <a:extLst>
                <a:ext uri="{FF2B5EF4-FFF2-40B4-BE49-F238E27FC236}">
                  <a16:creationId xmlns:a16="http://schemas.microsoft.com/office/drawing/2014/main" id="{E3CD2D0C-CC6B-5448-BFB1-4D4E669704F3}"/>
                </a:ext>
              </a:extLst>
            </p:cNvPr>
            <p:cNvSpPr txBox="1"/>
            <p:nvPr/>
          </p:nvSpPr>
          <p:spPr>
            <a:xfrm>
              <a:off x="8266468" y="1686021"/>
              <a:ext cx="888662" cy="184666"/>
            </a:xfrm>
            <a:prstGeom prst="rect">
              <a:avLst/>
            </a:prstGeom>
            <a:noFill/>
          </p:spPr>
          <p:txBody>
            <a:bodyPr wrap="square" lIns="0" tIns="0" rIns="0" bIns="0" rtlCol="0">
              <a:spAutoFit/>
            </a:bodyPr>
            <a:lstStyle/>
            <a:p>
              <a:pPr algn="ctr"/>
              <a:r>
                <a:rPr lang="en-US" sz="1200" dirty="0"/>
                <a:t>Trial</a:t>
              </a:r>
            </a:p>
          </p:txBody>
        </p:sp>
        <p:sp>
          <p:nvSpPr>
            <p:cNvPr id="25" name="TextBox 24">
              <a:extLst>
                <a:ext uri="{FF2B5EF4-FFF2-40B4-BE49-F238E27FC236}">
                  <a16:creationId xmlns:a16="http://schemas.microsoft.com/office/drawing/2014/main" id="{E4C86CEA-098F-854C-9914-8CDD05660D9C}"/>
                </a:ext>
              </a:extLst>
            </p:cNvPr>
            <p:cNvSpPr txBox="1"/>
            <p:nvPr/>
          </p:nvSpPr>
          <p:spPr>
            <a:xfrm>
              <a:off x="2225891" y="5230010"/>
              <a:ext cx="636815" cy="215444"/>
            </a:xfrm>
            <a:prstGeom prst="rect">
              <a:avLst/>
            </a:prstGeom>
            <a:noFill/>
          </p:spPr>
          <p:txBody>
            <a:bodyPr wrap="square" lIns="0" tIns="0" rIns="0" bIns="0" rtlCol="0">
              <a:spAutoFit/>
            </a:bodyPr>
            <a:lstStyle/>
            <a:p>
              <a:pPr algn="ctr"/>
              <a:r>
                <a:rPr lang="en-US" sz="1400" b="1" dirty="0"/>
                <a:t>-39</a:t>
              </a:r>
            </a:p>
          </p:txBody>
        </p:sp>
        <p:sp>
          <p:nvSpPr>
            <p:cNvPr id="26" name="TextBox 25">
              <a:extLst>
                <a:ext uri="{FF2B5EF4-FFF2-40B4-BE49-F238E27FC236}">
                  <a16:creationId xmlns:a16="http://schemas.microsoft.com/office/drawing/2014/main" id="{FF03DFF0-28CB-CE40-80ED-051B18086F2D}"/>
                </a:ext>
              </a:extLst>
            </p:cNvPr>
            <p:cNvSpPr txBox="1"/>
            <p:nvPr/>
          </p:nvSpPr>
          <p:spPr>
            <a:xfrm>
              <a:off x="3104413" y="3799520"/>
              <a:ext cx="636815" cy="215444"/>
            </a:xfrm>
            <a:prstGeom prst="rect">
              <a:avLst/>
            </a:prstGeom>
            <a:noFill/>
          </p:spPr>
          <p:txBody>
            <a:bodyPr wrap="square" lIns="0" tIns="0" rIns="0" bIns="0" rtlCol="0">
              <a:spAutoFit/>
            </a:bodyPr>
            <a:lstStyle/>
            <a:p>
              <a:pPr algn="ctr"/>
              <a:r>
                <a:rPr lang="en-US" sz="1400" b="1" dirty="0"/>
                <a:t>-21</a:t>
              </a:r>
            </a:p>
          </p:txBody>
        </p:sp>
        <p:sp>
          <p:nvSpPr>
            <p:cNvPr id="27" name="TextBox 26">
              <a:extLst>
                <a:ext uri="{FF2B5EF4-FFF2-40B4-BE49-F238E27FC236}">
                  <a16:creationId xmlns:a16="http://schemas.microsoft.com/office/drawing/2014/main" id="{2923B39F-3316-EB4F-B202-2AFDA4AA2A2E}"/>
                </a:ext>
              </a:extLst>
            </p:cNvPr>
            <p:cNvSpPr txBox="1"/>
            <p:nvPr/>
          </p:nvSpPr>
          <p:spPr>
            <a:xfrm>
              <a:off x="3976003" y="3233925"/>
              <a:ext cx="636815" cy="215444"/>
            </a:xfrm>
            <a:prstGeom prst="rect">
              <a:avLst/>
            </a:prstGeom>
            <a:noFill/>
          </p:spPr>
          <p:txBody>
            <a:bodyPr wrap="square" lIns="0" tIns="0" rIns="0" bIns="0" rtlCol="0">
              <a:spAutoFit/>
            </a:bodyPr>
            <a:lstStyle/>
            <a:p>
              <a:pPr algn="ctr"/>
              <a:r>
                <a:rPr lang="en-US" sz="1400" b="1" dirty="0"/>
                <a:t>-13</a:t>
              </a:r>
            </a:p>
          </p:txBody>
        </p:sp>
        <p:sp>
          <p:nvSpPr>
            <p:cNvPr id="28" name="TextBox 27">
              <a:extLst>
                <a:ext uri="{FF2B5EF4-FFF2-40B4-BE49-F238E27FC236}">
                  <a16:creationId xmlns:a16="http://schemas.microsoft.com/office/drawing/2014/main" id="{386D7556-0682-B94D-AC78-1AA7808D6F70}"/>
                </a:ext>
              </a:extLst>
            </p:cNvPr>
            <p:cNvSpPr txBox="1"/>
            <p:nvPr/>
          </p:nvSpPr>
          <p:spPr>
            <a:xfrm>
              <a:off x="4906577" y="3097135"/>
              <a:ext cx="636815" cy="215444"/>
            </a:xfrm>
            <a:prstGeom prst="rect">
              <a:avLst/>
            </a:prstGeom>
            <a:noFill/>
          </p:spPr>
          <p:txBody>
            <a:bodyPr wrap="square" lIns="0" tIns="0" rIns="0" bIns="0" rtlCol="0">
              <a:spAutoFit/>
            </a:bodyPr>
            <a:lstStyle/>
            <a:p>
              <a:pPr algn="ctr"/>
              <a:r>
                <a:rPr lang="en-US" sz="1400" b="1" dirty="0"/>
                <a:t>-11</a:t>
              </a:r>
            </a:p>
          </p:txBody>
        </p:sp>
        <p:sp>
          <p:nvSpPr>
            <p:cNvPr id="29" name="TextBox 28">
              <a:extLst>
                <a:ext uri="{FF2B5EF4-FFF2-40B4-BE49-F238E27FC236}">
                  <a16:creationId xmlns:a16="http://schemas.microsoft.com/office/drawing/2014/main" id="{03B7A910-4688-9843-8590-BA3D78637068}"/>
                </a:ext>
              </a:extLst>
            </p:cNvPr>
            <p:cNvSpPr txBox="1"/>
            <p:nvPr/>
          </p:nvSpPr>
          <p:spPr>
            <a:xfrm>
              <a:off x="5722055" y="2940426"/>
              <a:ext cx="636815" cy="215444"/>
            </a:xfrm>
            <a:prstGeom prst="rect">
              <a:avLst/>
            </a:prstGeom>
            <a:noFill/>
          </p:spPr>
          <p:txBody>
            <a:bodyPr wrap="square" lIns="0" tIns="0" rIns="0" bIns="0" rtlCol="0">
              <a:spAutoFit/>
            </a:bodyPr>
            <a:lstStyle/>
            <a:p>
              <a:pPr algn="ctr"/>
              <a:r>
                <a:rPr lang="en-US" sz="1400" b="1" dirty="0"/>
                <a:t>-9</a:t>
              </a:r>
            </a:p>
          </p:txBody>
        </p:sp>
        <p:sp>
          <p:nvSpPr>
            <p:cNvPr id="30" name="TextBox 29">
              <a:extLst>
                <a:ext uri="{FF2B5EF4-FFF2-40B4-BE49-F238E27FC236}">
                  <a16:creationId xmlns:a16="http://schemas.microsoft.com/office/drawing/2014/main" id="{3361380C-5BBA-474C-82B8-D349932BEC0E}"/>
                </a:ext>
              </a:extLst>
            </p:cNvPr>
            <p:cNvSpPr txBox="1"/>
            <p:nvPr/>
          </p:nvSpPr>
          <p:spPr>
            <a:xfrm>
              <a:off x="6618845" y="2816375"/>
              <a:ext cx="636815" cy="215444"/>
            </a:xfrm>
            <a:prstGeom prst="rect">
              <a:avLst/>
            </a:prstGeom>
            <a:noFill/>
          </p:spPr>
          <p:txBody>
            <a:bodyPr wrap="square" lIns="0" tIns="0" rIns="0" bIns="0" rtlCol="0">
              <a:spAutoFit/>
            </a:bodyPr>
            <a:lstStyle/>
            <a:p>
              <a:pPr algn="ctr"/>
              <a:r>
                <a:rPr lang="en-US" sz="1400" b="1" dirty="0"/>
                <a:t>-8</a:t>
              </a:r>
            </a:p>
          </p:txBody>
        </p:sp>
        <p:sp>
          <p:nvSpPr>
            <p:cNvPr id="31" name="TextBox 30">
              <a:extLst>
                <a:ext uri="{FF2B5EF4-FFF2-40B4-BE49-F238E27FC236}">
                  <a16:creationId xmlns:a16="http://schemas.microsoft.com/office/drawing/2014/main" id="{73763F8E-BD8C-BB4E-B870-0C5FE7265145}"/>
                </a:ext>
              </a:extLst>
            </p:cNvPr>
            <p:cNvSpPr txBox="1"/>
            <p:nvPr/>
          </p:nvSpPr>
          <p:spPr>
            <a:xfrm>
              <a:off x="7503729" y="2644693"/>
              <a:ext cx="636815" cy="215444"/>
            </a:xfrm>
            <a:prstGeom prst="rect">
              <a:avLst/>
            </a:prstGeom>
            <a:noFill/>
          </p:spPr>
          <p:txBody>
            <a:bodyPr wrap="square" lIns="0" tIns="0" rIns="0" bIns="0" rtlCol="0">
              <a:spAutoFit/>
            </a:bodyPr>
            <a:lstStyle/>
            <a:p>
              <a:pPr algn="ctr"/>
              <a:r>
                <a:rPr lang="en-US" sz="1400" b="1" dirty="0"/>
                <a:t>-5</a:t>
              </a:r>
            </a:p>
          </p:txBody>
        </p:sp>
        <p:sp>
          <p:nvSpPr>
            <p:cNvPr id="33" name="TextBox 32">
              <a:extLst>
                <a:ext uri="{FF2B5EF4-FFF2-40B4-BE49-F238E27FC236}">
                  <a16:creationId xmlns:a16="http://schemas.microsoft.com/office/drawing/2014/main" id="{AC19D259-0952-1343-8559-16B220A122B9}"/>
                </a:ext>
              </a:extLst>
            </p:cNvPr>
            <p:cNvSpPr txBox="1"/>
            <p:nvPr/>
          </p:nvSpPr>
          <p:spPr>
            <a:xfrm>
              <a:off x="8388683" y="2487833"/>
              <a:ext cx="636815" cy="215444"/>
            </a:xfrm>
            <a:prstGeom prst="rect">
              <a:avLst/>
            </a:prstGeom>
            <a:noFill/>
          </p:spPr>
          <p:txBody>
            <a:bodyPr wrap="square" lIns="0" tIns="0" rIns="0" bIns="0" rtlCol="0">
              <a:spAutoFit/>
            </a:bodyPr>
            <a:lstStyle/>
            <a:p>
              <a:pPr algn="ctr"/>
              <a:r>
                <a:rPr lang="en-US" sz="1400" b="1" dirty="0"/>
                <a:t>-3</a:t>
              </a:r>
            </a:p>
          </p:txBody>
        </p:sp>
        <p:sp>
          <p:nvSpPr>
            <p:cNvPr id="35" name="TextBox 34">
              <a:extLst>
                <a:ext uri="{FF2B5EF4-FFF2-40B4-BE49-F238E27FC236}">
                  <a16:creationId xmlns:a16="http://schemas.microsoft.com/office/drawing/2014/main" id="{239241BC-9828-9C4B-926D-2E46134FD0F2}"/>
                </a:ext>
              </a:extLst>
            </p:cNvPr>
            <p:cNvSpPr txBox="1"/>
            <p:nvPr/>
          </p:nvSpPr>
          <p:spPr>
            <a:xfrm>
              <a:off x="359999" y="5628450"/>
              <a:ext cx="1618556" cy="184666"/>
            </a:xfrm>
            <a:prstGeom prst="rect">
              <a:avLst/>
            </a:prstGeom>
            <a:noFill/>
          </p:spPr>
          <p:txBody>
            <a:bodyPr wrap="square" lIns="0" tIns="0" rIns="0" bIns="0" rtlCol="0">
              <a:spAutoFit/>
            </a:bodyPr>
            <a:lstStyle/>
            <a:p>
              <a:pPr algn="ctr"/>
              <a:r>
                <a:rPr lang="en-US" sz="1200" dirty="0"/>
                <a:t>BASE: No of. brands</a:t>
              </a:r>
            </a:p>
          </p:txBody>
        </p:sp>
        <p:sp>
          <p:nvSpPr>
            <p:cNvPr id="36" name="TextBox 35">
              <a:extLst>
                <a:ext uri="{FF2B5EF4-FFF2-40B4-BE49-F238E27FC236}">
                  <a16:creationId xmlns:a16="http://schemas.microsoft.com/office/drawing/2014/main" id="{5EDF7E86-4D4B-6D41-A4C6-DB5DAA16698B}"/>
                </a:ext>
              </a:extLst>
            </p:cNvPr>
            <p:cNvSpPr txBox="1"/>
            <p:nvPr/>
          </p:nvSpPr>
          <p:spPr>
            <a:xfrm>
              <a:off x="2214374" y="5628450"/>
              <a:ext cx="693494" cy="184666"/>
            </a:xfrm>
            <a:prstGeom prst="rect">
              <a:avLst/>
            </a:prstGeom>
            <a:noFill/>
          </p:spPr>
          <p:txBody>
            <a:bodyPr wrap="square" lIns="0" tIns="0" rIns="0" bIns="0" rtlCol="0">
              <a:spAutoFit/>
            </a:bodyPr>
            <a:lstStyle/>
            <a:p>
              <a:pPr algn="ctr"/>
              <a:r>
                <a:rPr lang="en-US" sz="1200" dirty="0"/>
                <a:t>(632)</a:t>
              </a:r>
            </a:p>
          </p:txBody>
        </p:sp>
        <p:sp>
          <p:nvSpPr>
            <p:cNvPr id="37" name="TextBox 36">
              <a:extLst>
                <a:ext uri="{FF2B5EF4-FFF2-40B4-BE49-F238E27FC236}">
                  <a16:creationId xmlns:a16="http://schemas.microsoft.com/office/drawing/2014/main" id="{7EBEA02C-FF51-264E-8677-F5891897CAC2}"/>
                </a:ext>
              </a:extLst>
            </p:cNvPr>
            <p:cNvSpPr txBox="1"/>
            <p:nvPr/>
          </p:nvSpPr>
          <p:spPr>
            <a:xfrm>
              <a:off x="3078371" y="5628450"/>
              <a:ext cx="693494" cy="184666"/>
            </a:xfrm>
            <a:prstGeom prst="rect">
              <a:avLst/>
            </a:prstGeom>
            <a:noFill/>
          </p:spPr>
          <p:txBody>
            <a:bodyPr wrap="square" lIns="0" tIns="0" rIns="0" bIns="0" rtlCol="0">
              <a:spAutoFit/>
            </a:bodyPr>
            <a:lstStyle/>
            <a:p>
              <a:pPr algn="ctr"/>
              <a:r>
                <a:rPr lang="en-US" sz="1200" dirty="0"/>
                <a:t>(836)</a:t>
              </a:r>
            </a:p>
          </p:txBody>
        </p:sp>
        <p:sp>
          <p:nvSpPr>
            <p:cNvPr id="38" name="TextBox 37">
              <a:extLst>
                <a:ext uri="{FF2B5EF4-FFF2-40B4-BE49-F238E27FC236}">
                  <a16:creationId xmlns:a16="http://schemas.microsoft.com/office/drawing/2014/main" id="{5E1D785B-C0A5-E740-A69E-60777C61FA03}"/>
                </a:ext>
              </a:extLst>
            </p:cNvPr>
            <p:cNvSpPr txBox="1"/>
            <p:nvPr/>
          </p:nvSpPr>
          <p:spPr>
            <a:xfrm>
              <a:off x="3975026" y="5628450"/>
              <a:ext cx="693494" cy="184666"/>
            </a:xfrm>
            <a:prstGeom prst="rect">
              <a:avLst/>
            </a:prstGeom>
            <a:noFill/>
          </p:spPr>
          <p:txBody>
            <a:bodyPr wrap="square" lIns="0" tIns="0" rIns="0" bIns="0" rtlCol="0">
              <a:spAutoFit/>
            </a:bodyPr>
            <a:lstStyle/>
            <a:p>
              <a:pPr algn="ctr"/>
              <a:r>
                <a:rPr lang="en-US" sz="1200" dirty="0"/>
                <a:t>(376)</a:t>
              </a:r>
            </a:p>
          </p:txBody>
        </p:sp>
        <p:sp>
          <p:nvSpPr>
            <p:cNvPr id="39" name="TextBox 38">
              <a:extLst>
                <a:ext uri="{FF2B5EF4-FFF2-40B4-BE49-F238E27FC236}">
                  <a16:creationId xmlns:a16="http://schemas.microsoft.com/office/drawing/2014/main" id="{01EC697D-4167-2A42-917E-798B28C19E4A}"/>
                </a:ext>
              </a:extLst>
            </p:cNvPr>
            <p:cNvSpPr txBox="1"/>
            <p:nvPr/>
          </p:nvSpPr>
          <p:spPr>
            <a:xfrm>
              <a:off x="4839023" y="5628450"/>
              <a:ext cx="693494" cy="184666"/>
            </a:xfrm>
            <a:prstGeom prst="rect">
              <a:avLst/>
            </a:prstGeom>
            <a:noFill/>
          </p:spPr>
          <p:txBody>
            <a:bodyPr wrap="square" lIns="0" tIns="0" rIns="0" bIns="0" rtlCol="0">
              <a:spAutoFit/>
            </a:bodyPr>
            <a:lstStyle/>
            <a:p>
              <a:pPr algn="ctr"/>
              <a:r>
                <a:rPr lang="en-US" sz="1200" dirty="0"/>
                <a:t>(501)</a:t>
              </a:r>
            </a:p>
          </p:txBody>
        </p:sp>
        <p:sp>
          <p:nvSpPr>
            <p:cNvPr id="40" name="TextBox 39">
              <a:extLst>
                <a:ext uri="{FF2B5EF4-FFF2-40B4-BE49-F238E27FC236}">
                  <a16:creationId xmlns:a16="http://schemas.microsoft.com/office/drawing/2014/main" id="{8A870B74-907C-024C-8C7C-9EF7B1114155}"/>
                </a:ext>
              </a:extLst>
            </p:cNvPr>
            <p:cNvSpPr txBox="1"/>
            <p:nvPr/>
          </p:nvSpPr>
          <p:spPr>
            <a:xfrm>
              <a:off x="5703020" y="5628450"/>
              <a:ext cx="693494" cy="184666"/>
            </a:xfrm>
            <a:prstGeom prst="rect">
              <a:avLst/>
            </a:prstGeom>
            <a:noFill/>
          </p:spPr>
          <p:txBody>
            <a:bodyPr wrap="square" lIns="0" tIns="0" rIns="0" bIns="0" rtlCol="0">
              <a:spAutoFit/>
            </a:bodyPr>
            <a:lstStyle/>
            <a:p>
              <a:pPr algn="ctr"/>
              <a:r>
                <a:rPr lang="en-US" sz="1200" dirty="0"/>
                <a:t>(627)</a:t>
              </a:r>
            </a:p>
          </p:txBody>
        </p:sp>
        <p:sp>
          <p:nvSpPr>
            <p:cNvPr id="41" name="TextBox 40">
              <a:extLst>
                <a:ext uri="{FF2B5EF4-FFF2-40B4-BE49-F238E27FC236}">
                  <a16:creationId xmlns:a16="http://schemas.microsoft.com/office/drawing/2014/main" id="{E9FF9EF9-8606-3F4E-87FE-9B22FDBA3297}"/>
                </a:ext>
              </a:extLst>
            </p:cNvPr>
            <p:cNvSpPr txBox="1"/>
            <p:nvPr/>
          </p:nvSpPr>
          <p:spPr>
            <a:xfrm>
              <a:off x="6567017" y="5628450"/>
              <a:ext cx="693494" cy="184666"/>
            </a:xfrm>
            <a:prstGeom prst="rect">
              <a:avLst/>
            </a:prstGeom>
            <a:noFill/>
          </p:spPr>
          <p:txBody>
            <a:bodyPr wrap="square" lIns="0" tIns="0" rIns="0" bIns="0" rtlCol="0">
              <a:spAutoFit/>
            </a:bodyPr>
            <a:lstStyle/>
            <a:p>
              <a:pPr algn="ctr"/>
              <a:r>
                <a:rPr lang="en-US" sz="1200" dirty="0"/>
                <a:t>(232)</a:t>
              </a:r>
            </a:p>
          </p:txBody>
        </p:sp>
        <p:sp>
          <p:nvSpPr>
            <p:cNvPr id="42" name="TextBox 41">
              <a:extLst>
                <a:ext uri="{FF2B5EF4-FFF2-40B4-BE49-F238E27FC236}">
                  <a16:creationId xmlns:a16="http://schemas.microsoft.com/office/drawing/2014/main" id="{39C16B2F-D1A0-A44E-8A46-93D37160CF9B}"/>
                </a:ext>
              </a:extLst>
            </p:cNvPr>
            <p:cNvSpPr txBox="1"/>
            <p:nvPr/>
          </p:nvSpPr>
          <p:spPr>
            <a:xfrm>
              <a:off x="7431014" y="5628450"/>
              <a:ext cx="693494" cy="184666"/>
            </a:xfrm>
            <a:prstGeom prst="rect">
              <a:avLst/>
            </a:prstGeom>
            <a:noFill/>
          </p:spPr>
          <p:txBody>
            <a:bodyPr wrap="square" lIns="0" tIns="0" rIns="0" bIns="0" rtlCol="0">
              <a:spAutoFit/>
            </a:bodyPr>
            <a:lstStyle/>
            <a:p>
              <a:pPr algn="ctr"/>
              <a:r>
                <a:rPr lang="en-US" sz="1200" dirty="0"/>
                <a:t>(840)</a:t>
              </a:r>
            </a:p>
          </p:txBody>
        </p:sp>
        <p:sp>
          <p:nvSpPr>
            <p:cNvPr id="43" name="TextBox 42">
              <a:extLst>
                <a:ext uri="{FF2B5EF4-FFF2-40B4-BE49-F238E27FC236}">
                  <a16:creationId xmlns:a16="http://schemas.microsoft.com/office/drawing/2014/main" id="{4CECB146-2B24-984A-92B1-3527EF4D5F9F}"/>
                </a:ext>
              </a:extLst>
            </p:cNvPr>
            <p:cNvSpPr txBox="1"/>
            <p:nvPr/>
          </p:nvSpPr>
          <p:spPr>
            <a:xfrm>
              <a:off x="8295009" y="5628450"/>
              <a:ext cx="693494" cy="184666"/>
            </a:xfrm>
            <a:prstGeom prst="rect">
              <a:avLst/>
            </a:prstGeom>
            <a:noFill/>
          </p:spPr>
          <p:txBody>
            <a:bodyPr wrap="square" lIns="0" tIns="0" rIns="0" bIns="0" rtlCol="0">
              <a:spAutoFit/>
            </a:bodyPr>
            <a:lstStyle/>
            <a:p>
              <a:pPr algn="ctr"/>
              <a:r>
                <a:rPr lang="en-US" sz="1200" dirty="0"/>
                <a:t>(744)</a:t>
              </a:r>
            </a:p>
          </p:txBody>
        </p:sp>
      </p:grpSp>
      <p:sp>
        <p:nvSpPr>
          <p:cNvPr id="7" name="Slide Number Placeholder 6">
            <a:extLst>
              <a:ext uri="{FF2B5EF4-FFF2-40B4-BE49-F238E27FC236}">
                <a16:creationId xmlns:a16="http://schemas.microsoft.com/office/drawing/2014/main" id="{C2BD1E61-0ACE-4DB1-B4AA-8C1C0E21E45C}"/>
              </a:ext>
            </a:extLst>
          </p:cNvPr>
          <p:cNvSpPr>
            <a:spLocks noGrp="1"/>
          </p:cNvSpPr>
          <p:nvPr>
            <p:ph type="sldNum" sz="quarter" idx="10"/>
          </p:nvPr>
        </p:nvSpPr>
        <p:spPr/>
        <p:txBody>
          <a:bodyPr/>
          <a:lstStyle/>
          <a:p>
            <a:fld id="{4034BEE3-566C-4068-A777-C3A4762E861B}" type="slidenum">
              <a:rPr lang="en-GB" smtClean="0"/>
              <a:pPr/>
              <a:t>28</a:t>
            </a:fld>
            <a:endParaRPr lang="en-GB" dirty="0"/>
          </a:p>
        </p:txBody>
      </p:sp>
    </p:spTree>
    <p:extLst>
      <p:ext uri="{BB962C8B-B14F-4D97-AF65-F5344CB8AC3E}">
        <p14:creationId xmlns:p14="http://schemas.microsoft.com/office/powerpoint/2010/main" val="37800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3126-D5FF-4D4A-88E1-319B9DB5702A}"/>
              </a:ext>
            </a:extLst>
          </p:cNvPr>
          <p:cNvSpPr>
            <a:spLocks noGrp="1"/>
          </p:cNvSpPr>
          <p:nvPr>
            <p:ph type="title"/>
          </p:nvPr>
        </p:nvSpPr>
        <p:spPr>
          <a:xfrm>
            <a:off x="362562" y="374206"/>
            <a:ext cx="11466875" cy="403200"/>
          </a:xfrm>
        </p:spPr>
        <p:txBody>
          <a:bodyPr/>
          <a:lstStyle/>
          <a:p>
            <a:r>
              <a:rPr lang="en-GB" dirty="0"/>
              <a:t>What happens if you decrease your </a:t>
            </a:r>
            <a:r>
              <a:rPr lang="en-GB" dirty="0" err="1"/>
              <a:t>adspend</a:t>
            </a:r>
            <a:r>
              <a:rPr lang="en-GB" dirty="0"/>
              <a:t>? </a:t>
            </a:r>
            <a:br>
              <a:rPr lang="en-GB" dirty="0"/>
            </a:br>
            <a:r>
              <a:rPr lang="en-GB" sz="2000" b="0" i="1" dirty="0"/>
              <a:t>Simulation for a real beer brand to March 2021</a:t>
            </a:r>
            <a:endParaRPr lang="en-GB" b="0" i="1" dirty="0"/>
          </a:p>
        </p:txBody>
      </p:sp>
      <p:sp>
        <p:nvSpPr>
          <p:cNvPr id="4" name="Footer Placeholder 3">
            <a:extLst>
              <a:ext uri="{FF2B5EF4-FFF2-40B4-BE49-F238E27FC236}">
                <a16:creationId xmlns:a16="http://schemas.microsoft.com/office/drawing/2014/main" id="{7797BC99-EE41-48F7-AD28-C02EED09A406}"/>
              </a:ext>
            </a:extLst>
          </p:cNvPr>
          <p:cNvSpPr>
            <a:spLocks noGrp="1"/>
          </p:cNvSpPr>
          <p:nvPr>
            <p:ph type="ftr" sz="quarter" idx="11"/>
          </p:nvPr>
        </p:nvSpPr>
        <p:spPr/>
        <p:txBody>
          <a:bodyPr/>
          <a:lstStyle/>
          <a:p>
            <a:r>
              <a:rPr lang="en-GB" sz="900" dirty="0"/>
              <a:t>Kantar simulations, March 2020</a:t>
            </a:r>
          </a:p>
        </p:txBody>
      </p:sp>
      <p:pic>
        <p:nvPicPr>
          <p:cNvPr id="1026" name="Picture 2" descr="image002">
            <a:extLst>
              <a:ext uri="{FF2B5EF4-FFF2-40B4-BE49-F238E27FC236}">
                <a16:creationId xmlns:a16="http://schemas.microsoft.com/office/drawing/2014/main" id="{55877024-17BA-4CE3-A621-0C92CFA48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93" y="1200737"/>
            <a:ext cx="7715507" cy="476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1AF2A05-681E-41DE-8ACC-9DC27AB6FF96}"/>
              </a:ext>
            </a:extLst>
          </p:cNvPr>
          <p:cNvSpPr>
            <a:spLocks noGrp="1"/>
          </p:cNvSpPr>
          <p:nvPr>
            <p:ph type="sldNum" sz="quarter" idx="10"/>
          </p:nvPr>
        </p:nvSpPr>
        <p:spPr/>
        <p:txBody>
          <a:bodyPr/>
          <a:lstStyle/>
          <a:p>
            <a:fld id="{4034BEE3-566C-4068-A777-C3A4762E861B}" type="slidenum">
              <a:rPr lang="en-GB" smtClean="0"/>
              <a:pPr/>
              <a:t>29</a:t>
            </a:fld>
            <a:endParaRPr lang="en-GB" dirty="0"/>
          </a:p>
        </p:txBody>
      </p:sp>
    </p:spTree>
    <p:extLst>
      <p:ext uri="{BB962C8B-B14F-4D97-AF65-F5344CB8AC3E}">
        <p14:creationId xmlns:p14="http://schemas.microsoft.com/office/powerpoint/2010/main" val="27714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467E924-BB45-EC47-A2FA-262015FE3D5A}"/>
              </a:ext>
            </a:extLst>
          </p:cNvPr>
          <p:cNvGrpSpPr/>
          <p:nvPr/>
        </p:nvGrpSpPr>
        <p:grpSpPr>
          <a:xfrm>
            <a:off x="1" y="0"/>
            <a:ext cx="12191999" cy="6858000"/>
            <a:chOff x="1" y="1572768"/>
            <a:chExt cx="12191999" cy="4531471"/>
          </a:xfrm>
          <a:solidFill>
            <a:schemeClr val="tx2">
              <a:lumMod val="50000"/>
            </a:schemeClr>
          </a:solidFill>
        </p:grpSpPr>
        <p:sp>
          <p:nvSpPr>
            <p:cNvPr id="21" name="Rectangle 20">
              <a:extLst>
                <a:ext uri="{FF2B5EF4-FFF2-40B4-BE49-F238E27FC236}">
                  <a16:creationId xmlns:a16="http://schemas.microsoft.com/office/drawing/2014/main" id="{CBE7BDE9-4F4D-D74F-92B7-AD2FB2AA6D17}"/>
                </a:ext>
              </a:extLst>
            </p:cNvPr>
            <p:cNvSpPr/>
            <p:nvPr/>
          </p:nvSpPr>
          <p:spPr>
            <a:xfrm>
              <a:off x="7583122" y="1572768"/>
              <a:ext cx="4608878" cy="453147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23" name="Rectangle 22">
              <a:extLst>
                <a:ext uri="{FF2B5EF4-FFF2-40B4-BE49-F238E27FC236}">
                  <a16:creationId xmlns:a16="http://schemas.microsoft.com/office/drawing/2014/main" id="{C7E1D8DF-1451-4F4E-AC20-B6311A6AF56A}"/>
                </a:ext>
              </a:extLst>
            </p:cNvPr>
            <p:cNvSpPr/>
            <p:nvPr/>
          </p:nvSpPr>
          <p:spPr>
            <a:xfrm>
              <a:off x="1" y="1572768"/>
              <a:ext cx="4590288" cy="4531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24" name="Chevron 23">
              <a:extLst>
                <a:ext uri="{FF2B5EF4-FFF2-40B4-BE49-F238E27FC236}">
                  <a16:creationId xmlns:a16="http://schemas.microsoft.com/office/drawing/2014/main" id="{15C4616B-434A-E94C-B835-514D4EC37C44}"/>
                </a:ext>
              </a:extLst>
            </p:cNvPr>
            <p:cNvSpPr/>
            <p:nvPr/>
          </p:nvSpPr>
          <p:spPr>
            <a:xfrm>
              <a:off x="2834461" y="1572768"/>
              <a:ext cx="3534522" cy="4531471"/>
            </a:xfrm>
            <a:prstGeom prst="chevron">
              <a:avLst>
                <a:gd name="adj" fmla="val 1305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25" name="Chevron 24">
              <a:extLst>
                <a:ext uri="{FF2B5EF4-FFF2-40B4-BE49-F238E27FC236}">
                  <a16:creationId xmlns:a16="http://schemas.microsoft.com/office/drawing/2014/main" id="{EF8A48F3-2CE2-524D-93B1-B1CFF98B57C4}"/>
                </a:ext>
              </a:extLst>
            </p:cNvPr>
            <p:cNvSpPr/>
            <p:nvPr/>
          </p:nvSpPr>
          <p:spPr>
            <a:xfrm>
              <a:off x="5849798" y="1572768"/>
              <a:ext cx="3534522" cy="4531471"/>
            </a:xfrm>
            <a:prstGeom prst="chevron">
              <a:avLst>
                <a:gd name="adj" fmla="val 130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grpSp>
      <p:sp>
        <p:nvSpPr>
          <p:cNvPr id="26" name="Title 5">
            <a:extLst>
              <a:ext uri="{FF2B5EF4-FFF2-40B4-BE49-F238E27FC236}">
                <a16:creationId xmlns:a16="http://schemas.microsoft.com/office/drawing/2014/main" id="{910ED28A-C965-BB44-999B-A05F2C440B95}"/>
              </a:ext>
            </a:extLst>
          </p:cNvPr>
          <p:cNvSpPr txBox="1">
            <a:spLocks/>
          </p:cNvSpPr>
          <p:nvPr/>
        </p:nvSpPr>
        <p:spPr>
          <a:xfrm>
            <a:off x="359999" y="430717"/>
            <a:ext cx="11466875" cy="404119"/>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GB" dirty="0">
                <a:solidFill>
                  <a:schemeClr val="bg1"/>
                </a:solidFill>
              </a:rPr>
              <a:t>First wave of research has been conducted between the </a:t>
            </a:r>
            <a:r>
              <a:rPr lang="en-US" dirty="0">
                <a:solidFill>
                  <a:schemeClr val="bg1"/>
                </a:solidFill>
              </a:rPr>
              <a:t>14th and 23rd of March, and covers:</a:t>
            </a:r>
          </a:p>
        </p:txBody>
      </p:sp>
      <p:sp>
        <p:nvSpPr>
          <p:cNvPr id="27" name="Content Placeholder 1">
            <a:extLst>
              <a:ext uri="{FF2B5EF4-FFF2-40B4-BE49-F238E27FC236}">
                <a16:creationId xmlns:a16="http://schemas.microsoft.com/office/drawing/2014/main" id="{B4661345-4173-2D49-9286-9D6498230288}"/>
              </a:ext>
            </a:extLst>
          </p:cNvPr>
          <p:cNvSpPr txBox="1">
            <a:spLocks/>
          </p:cNvSpPr>
          <p:nvPr/>
        </p:nvSpPr>
        <p:spPr>
          <a:xfrm>
            <a:off x="270000" y="1845128"/>
            <a:ext cx="2351199" cy="36995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Consumer attitudes</a:t>
            </a:r>
          </a:p>
          <a:p>
            <a:r>
              <a:rPr lang="en-GB" sz="1200" dirty="0">
                <a:solidFill>
                  <a:schemeClr val="bg1"/>
                </a:solidFill>
              </a:rPr>
              <a:t>Level and nature of concern</a:t>
            </a:r>
          </a:p>
          <a:p>
            <a:r>
              <a:rPr lang="en-GB" sz="1200" dirty="0">
                <a:solidFill>
                  <a:schemeClr val="bg1"/>
                </a:solidFill>
              </a:rPr>
              <a:t>Trusted sources of information</a:t>
            </a:r>
          </a:p>
          <a:p>
            <a:r>
              <a:rPr lang="en-GB" sz="1200" dirty="0">
                <a:solidFill>
                  <a:schemeClr val="bg1"/>
                </a:solidFill>
              </a:rPr>
              <a:t>Areas of advice sought</a:t>
            </a:r>
          </a:p>
        </p:txBody>
      </p:sp>
      <p:sp>
        <p:nvSpPr>
          <p:cNvPr id="28" name="Content Placeholder 3">
            <a:extLst>
              <a:ext uri="{FF2B5EF4-FFF2-40B4-BE49-F238E27FC236}">
                <a16:creationId xmlns:a16="http://schemas.microsoft.com/office/drawing/2014/main" id="{AC1497EB-5F78-AE4C-8DF9-7AAC1024319C}"/>
              </a:ext>
            </a:extLst>
          </p:cNvPr>
          <p:cNvSpPr txBox="1">
            <a:spLocks/>
          </p:cNvSpPr>
          <p:nvPr/>
        </p:nvSpPr>
        <p:spPr>
          <a:xfrm>
            <a:off x="3435804" y="1845128"/>
            <a:ext cx="2380844" cy="36995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Media habits:</a:t>
            </a:r>
          </a:p>
          <a:p>
            <a:r>
              <a:rPr lang="fr-FR" sz="1200" dirty="0">
                <a:solidFill>
                  <a:schemeClr val="bg1"/>
                </a:solidFill>
              </a:rPr>
              <a:t>Impact on media </a:t>
            </a:r>
            <a:r>
              <a:rPr lang="fr-FR" sz="1200" dirty="0" err="1">
                <a:solidFill>
                  <a:schemeClr val="bg1"/>
                </a:solidFill>
              </a:rPr>
              <a:t>channel</a:t>
            </a:r>
            <a:r>
              <a:rPr lang="fr-FR" sz="1200" dirty="0">
                <a:solidFill>
                  <a:schemeClr val="bg1"/>
                </a:solidFill>
              </a:rPr>
              <a:t> usage</a:t>
            </a:r>
          </a:p>
          <a:p>
            <a:r>
              <a:rPr lang="fr-FR" sz="1200" dirty="0">
                <a:solidFill>
                  <a:schemeClr val="bg1"/>
                </a:solidFill>
              </a:rPr>
              <a:t>Impact on social media usage</a:t>
            </a:r>
          </a:p>
        </p:txBody>
      </p:sp>
      <p:sp>
        <p:nvSpPr>
          <p:cNvPr id="29" name="Content Placeholder 6">
            <a:extLst>
              <a:ext uri="{FF2B5EF4-FFF2-40B4-BE49-F238E27FC236}">
                <a16:creationId xmlns:a16="http://schemas.microsoft.com/office/drawing/2014/main" id="{6E87CB28-040D-EC46-A23C-D9CFB38F92DF}"/>
              </a:ext>
            </a:extLst>
          </p:cNvPr>
          <p:cNvSpPr txBox="1">
            <a:spLocks/>
          </p:cNvSpPr>
          <p:nvPr/>
        </p:nvSpPr>
        <p:spPr>
          <a:xfrm>
            <a:off x="6524413" y="1845128"/>
            <a:ext cx="2343875" cy="36995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Impact on online/offline purchase </a:t>
            </a:r>
            <a:r>
              <a:rPr lang="en-US" sz="1600" b="1" dirty="0" err="1">
                <a:solidFill>
                  <a:schemeClr val="bg1"/>
                </a:solidFill>
              </a:rPr>
              <a:t>behaviour</a:t>
            </a:r>
            <a:r>
              <a:rPr lang="en-US" sz="1600" b="1" dirty="0">
                <a:solidFill>
                  <a:schemeClr val="bg1"/>
                </a:solidFill>
              </a:rPr>
              <a:t>:</a:t>
            </a:r>
          </a:p>
          <a:p>
            <a:r>
              <a:rPr lang="en-GB" sz="1200" dirty="0">
                <a:solidFill>
                  <a:schemeClr val="bg1"/>
                </a:solidFill>
              </a:rPr>
              <a:t>Channel (online/offline, store format)</a:t>
            </a:r>
          </a:p>
          <a:p>
            <a:r>
              <a:rPr lang="en-GB" sz="1200" dirty="0">
                <a:solidFill>
                  <a:schemeClr val="bg1"/>
                </a:solidFill>
              </a:rPr>
              <a:t>Price/promotion sensitivity</a:t>
            </a:r>
          </a:p>
          <a:p>
            <a:r>
              <a:rPr lang="en-GB" sz="1200" dirty="0">
                <a:solidFill>
                  <a:schemeClr val="bg1"/>
                </a:solidFill>
              </a:rPr>
              <a:t>Stockpiling</a:t>
            </a:r>
          </a:p>
          <a:p>
            <a:r>
              <a:rPr lang="en-GB" sz="1200" dirty="0">
                <a:solidFill>
                  <a:schemeClr val="bg1"/>
                </a:solidFill>
              </a:rPr>
              <a:t>Product origin</a:t>
            </a:r>
          </a:p>
          <a:p>
            <a:r>
              <a:rPr lang="en-GB" sz="1200" dirty="0">
                <a:solidFill>
                  <a:schemeClr val="bg1"/>
                </a:solidFill>
              </a:rPr>
              <a:t>Willingness to use electronic payments</a:t>
            </a:r>
          </a:p>
          <a:p>
            <a:r>
              <a:rPr lang="en-GB" sz="1200" dirty="0">
                <a:solidFill>
                  <a:schemeClr val="bg1"/>
                </a:solidFill>
              </a:rPr>
              <a:t>Categories affected by online purchase behaviour*</a:t>
            </a:r>
          </a:p>
          <a:p>
            <a:r>
              <a:rPr lang="en-GB" sz="1200" dirty="0">
                <a:solidFill>
                  <a:schemeClr val="bg1"/>
                </a:solidFill>
              </a:rPr>
              <a:t>Attitudes to online purchase behaviour</a:t>
            </a:r>
          </a:p>
          <a:p>
            <a:endParaRPr lang="en-GB" sz="1200" dirty="0">
              <a:solidFill>
                <a:schemeClr val="bg1"/>
              </a:solidFill>
            </a:endParaRPr>
          </a:p>
        </p:txBody>
      </p:sp>
      <p:sp>
        <p:nvSpPr>
          <p:cNvPr id="30" name="Content Placeholder 10">
            <a:extLst>
              <a:ext uri="{FF2B5EF4-FFF2-40B4-BE49-F238E27FC236}">
                <a16:creationId xmlns:a16="http://schemas.microsoft.com/office/drawing/2014/main" id="{43E6F17E-15D6-A647-ACB2-7CAD4ED90B40}"/>
              </a:ext>
            </a:extLst>
          </p:cNvPr>
          <p:cNvSpPr txBox="1">
            <a:spLocks/>
          </p:cNvSpPr>
          <p:nvPr/>
        </p:nvSpPr>
        <p:spPr>
          <a:xfrm>
            <a:off x="9517586" y="1845128"/>
            <a:ext cx="2316934" cy="36995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Expectations from brands</a:t>
            </a:r>
          </a:p>
          <a:p>
            <a:r>
              <a:rPr lang="en-GB" sz="1200" dirty="0">
                <a:solidFill>
                  <a:schemeClr val="bg1"/>
                </a:solidFill>
              </a:rPr>
              <a:t>Appropriate perspective on the situation</a:t>
            </a:r>
          </a:p>
          <a:p>
            <a:r>
              <a:rPr lang="en-GB" sz="1200" dirty="0">
                <a:solidFill>
                  <a:schemeClr val="bg1"/>
                </a:solidFill>
              </a:rPr>
              <a:t>How they should communicate</a:t>
            </a:r>
          </a:p>
          <a:p>
            <a:r>
              <a:rPr lang="en-GB" sz="1200" dirty="0">
                <a:solidFill>
                  <a:schemeClr val="bg1"/>
                </a:solidFill>
              </a:rPr>
              <a:t>Tangible actions to take</a:t>
            </a:r>
          </a:p>
          <a:p>
            <a:endParaRPr lang="en-GB" sz="1200" dirty="0">
              <a:solidFill>
                <a:schemeClr val="bg1"/>
              </a:solidFill>
            </a:endParaRPr>
          </a:p>
          <a:p>
            <a:r>
              <a:rPr lang="en-GB" sz="1600" b="1" dirty="0">
                <a:solidFill>
                  <a:schemeClr val="bg1"/>
                </a:solidFill>
              </a:rPr>
              <a:t>And more…</a:t>
            </a:r>
          </a:p>
        </p:txBody>
      </p:sp>
      <p:cxnSp>
        <p:nvCxnSpPr>
          <p:cNvPr id="31" name="Straight Connector 30">
            <a:extLst>
              <a:ext uri="{FF2B5EF4-FFF2-40B4-BE49-F238E27FC236}">
                <a16:creationId xmlns:a16="http://schemas.microsoft.com/office/drawing/2014/main" id="{B299E4F3-1AE3-1941-8188-915971E2B017}"/>
              </a:ext>
            </a:extLst>
          </p:cNvPr>
          <p:cNvCxnSpPr>
            <a:cxnSpLocks/>
          </p:cNvCxnSpPr>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2EF68ECB-730F-594D-9FA7-D6F0D17B269A}"/>
              </a:ext>
            </a:extLst>
          </p:cNvPr>
          <p:cNvPicPr>
            <a:picLocks noChangeAspect="1"/>
          </p:cNvPicPr>
          <p:nvPr/>
        </p:nvPicPr>
        <p:blipFill>
          <a:blip r:embed="rId3"/>
          <a:stretch>
            <a:fillRect/>
          </a:stretch>
        </p:blipFill>
        <p:spPr>
          <a:xfrm>
            <a:off x="359999" y="6393517"/>
            <a:ext cx="1082675" cy="196850"/>
          </a:xfrm>
          <a:prstGeom prst="rect">
            <a:avLst/>
          </a:prstGeom>
        </p:spPr>
      </p:pic>
      <p:sp>
        <p:nvSpPr>
          <p:cNvPr id="17" name="Footer Placeholder 4">
            <a:extLst>
              <a:ext uri="{FF2B5EF4-FFF2-40B4-BE49-F238E27FC236}">
                <a16:creationId xmlns:a16="http://schemas.microsoft.com/office/drawing/2014/main" id="{CE9FB897-B4EB-4364-AED3-085EB0ABA72D}"/>
              </a:ext>
            </a:extLst>
          </p:cNvPr>
          <p:cNvSpPr>
            <a:spLocks noGrp="1"/>
          </p:cNvSpPr>
          <p:nvPr>
            <p:ph type="ftr" sz="quarter" idx="11"/>
          </p:nvPr>
        </p:nvSpPr>
        <p:spPr>
          <a:xfrm>
            <a:off x="3271838" y="6389688"/>
            <a:ext cx="7496175" cy="198437"/>
          </a:xfrm>
        </p:spPr>
        <p:txBody>
          <a:bodyPr/>
          <a:lstStyle/>
          <a:p>
            <a:r>
              <a:rPr lang="en-GB" dirty="0">
                <a:solidFill>
                  <a:schemeClr val="bg1"/>
                </a:solidFill>
              </a:rPr>
              <a:t>* Food &amp; Bev, Clothing/accessories, Services (insurance, telecoms, energy etc), OTC pharmaceuticals, Cosmetics/personal care, Electronics, other</a:t>
            </a:r>
          </a:p>
          <a:p>
            <a:r>
              <a:rPr lang="en-GB" dirty="0">
                <a:solidFill>
                  <a:schemeClr val="bg1"/>
                </a:solidFill>
              </a:rPr>
              <a:t>** public transport, taxis/ride hailing apps, driving, personal flights, business flights, cruises</a:t>
            </a:r>
          </a:p>
        </p:txBody>
      </p:sp>
      <p:sp>
        <p:nvSpPr>
          <p:cNvPr id="3" name="Slide Number Placeholder 2">
            <a:extLst>
              <a:ext uri="{FF2B5EF4-FFF2-40B4-BE49-F238E27FC236}">
                <a16:creationId xmlns:a16="http://schemas.microsoft.com/office/drawing/2014/main" id="{BA31EC76-049A-42A6-B74C-F0DE28339A23}"/>
              </a:ext>
            </a:extLst>
          </p:cNvPr>
          <p:cNvSpPr>
            <a:spLocks noGrp="1"/>
          </p:cNvSpPr>
          <p:nvPr>
            <p:ph type="sldNum" sz="quarter" idx="10"/>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17829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304E113-CCBA-8047-8D76-372826D12111}"/>
              </a:ext>
            </a:extLst>
          </p:cNvPr>
          <p:cNvSpPr>
            <a:spLocks noGrp="1"/>
          </p:cNvSpPr>
          <p:nvPr>
            <p:ph type="body" sz="quarter" idx="18"/>
          </p:nvPr>
        </p:nvSpPr>
        <p:spPr/>
        <p:txBody>
          <a:bodyPr/>
          <a:lstStyle/>
          <a:p>
            <a:r>
              <a:rPr lang="en-GB">
                <a:cs typeface="Kantar Brown Light" panose="020B0404020101010102" pitchFamily="34" charset="77"/>
              </a:rPr>
              <a:t>Source: </a:t>
            </a:r>
            <a:r>
              <a:rPr lang="en-GB" err="1">
                <a:cs typeface="Kantar Brown Light" panose="020B0404020101010102" pitchFamily="34" charset="77"/>
              </a:rPr>
              <a:t>BrandZ</a:t>
            </a:r>
            <a:r>
              <a:rPr lang="en-GB">
                <a:cs typeface="Kantar Brown Light" panose="020B0404020101010102" pitchFamily="34" charset="77"/>
              </a:rPr>
              <a:t> Global, 2019</a:t>
            </a:r>
          </a:p>
        </p:txBody>
      </p:sp>
      <p:pic>
        <p:nvPicPr>
          <p:cNvPr id="11" name="Graphic 10">
            <a:extLst>
              <a:ext uri="{FF2B5EF4-FFF2-40B4-BE49-F238E27FC236}">
                <a16:creationId xmlns:a16="http://schemas.microsoft.com/office/drawing/2014/main" id="{B94FC4B3-F26E-BD48-A28D-F8885BD146E8}"/>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4824" t="4843" r="9486" b="8002"/>
          <a:stretch/>
        </p:blipFill>
        <p:spPr>
          <a:xfrm>
            <a:off x="599839" y="1570264"/>
            <a:ext cx="9827003" cy="3759251"/>
          </a:xfrm>
          <a:prstGeom prst="rect">
            <a:avLst/>
          </a:prstGeom>
        </p:spPr>
      </p:pic>
      <p:cxnSp>
        <p:nvCxnSpPr>
          <p:cNvPr id="13" name="Straight Connector 12">
            <a:extLst>
              <a:ext uri="{FF2B5EF4-FFF2-40B4-BE49-F238E27FC236}">
                <a16:creationId xmlns:a16="http://schemas.microsoft.com/office/drawing/2014/main" id="{8E26FAC2-8B74-F949-96B9-E906BBE4C1E7}"/>
              </a:ext>
            </a:extLst>
          </p:cNvPr>
          <p:cNvCxnSpPr>
            <a:cxnSpLocks/>
          </p:cNvCxnSpPr>
          <p:nvPr/>
        </p:nvCxnSpPr>
        <p:spPr>
          <a:xfrm>
            <a:off x="671640" y="4795828"/>
            <a:ext cx="9569739" cy="0"/>
          </a:xfrm>
          <a:prstGeom prst="line">
            <a:avLst/>
          </a:prstGeom>
          <a:ln w="28575">
            <a:solidFill>
              <a:srgbClr val="000000"/>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B3F948-6D5B-654F-BCB3-001DE7E259D1}"/>
              </a:ext>
            </a:extLst>
          </p:cNvPr>
          <p:cNvSpPr txBox="1"/>
          <p:nvPr/>
        </p:nvSpPr>
        <p:spPr>
          <a:xfrm>
            <a:off x="10383992" y="1756091"/>
            <a:ext cx="1503617"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DB00">
                    <a:lumMod val="50000"/>
                  </a:srgbClr>
                </a:solidFill>
                <a:effectLst/>
                <a:uLnTx/>
                <a:uFillTx/>
                <a:ea typeface="+mn-ea"/>
                <a:cs typeface="Kantar Brown" panose="020B0504020101010102" pitchFamily="34" charset="77"/>
              </a:rPr>
              <a:t>+317%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000000"/>
                </a:solidFill>
                <a:effectLst/>
                <a:uLnTx/>
                <a:uFillTx/>
                <a:ea typeface="+mn-ea"/>
                <a:cs typeface="Kantar Brown Light" panose="020B0404020101010102" pitchFamily="34" charset="77"/>
              </a:rPr>
              <a:t>BrandZ</a:t>
            </a:r>
            <a:r>
              <a:rPr kumimoji="0" lang="en-US" sz="1600" b="0" i="0" u="none" strike="noStrike" kern="1200" cap="none" spc="0" normalizeH="0" baseline="0" noProof="0">
                <a:ln>
                  <a:noFill/>
                </a:ln>
                <a:solidFill>
                  <a:srgbClr val="000000"/>
                </a:solidFill>
                <a:effectLst/>
                <a:uLnTx/>
                <a:uFillTx/>
                <a:ea typeface="+mn-ea"/>
                <a:cs typeface="Kantar Brown Light" panose="020B0404020101010102" pitchFamily="34" charset="77"/>
              </a:rPr>
              <a:t> Top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Kantar Brown Light" panose="020B0404020101010102" pitchFamily="34" charset="77"/>
              </a:rPr>
              <a:t>Powerful Brands</a:t>
            </a:r>
          </a:p>
        </p:txBody>
      </p:sp>
      <p:sp>
        <p:nvSpPr>
          <p:cNvPr id="16" name="TextBox 15">
            <a:extLst>
              <a:ext uri="{FF2B5EF4-FFF2-40B4-BE49-F238E27FC236}">
                <a16:creationId xmlns:a16="http://schemas.microsoft.com/office/drawing/2014/main" id="{8F701892-8ABC-0047-8104-3F0994DCE55C}"/>
              </a:ext>
            </a:extLst>
          </p:cNvPr>
          <p:cNvSpPr txBox="1"/>
          <p:nvPr/>
        </p:nvSpPr>
        <p:spPr>
          <a:xfrm>
            <a:off x="10383992" y="2780227"/>
            <a:ext cx="1274388"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ea typeface="+mn-ea"/>
                <a:cs typeface="Kantar Brown" panose="020B0504020101010102" pitchFamily="34" charset="77"/>
              </a:rPr>
              <a:t>+196%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ea typeface="+mn-ea"/>
                <a:cs typeface="Kantar Brown Light" panose="020B0404020101010102" pitchFamily="34" charset="77"/>
              </a:rPr>
              <a:t>BrandZ</a:t>
            </a:r>
            <a:r>
              <a:rPr kumimoji="0" lang="en-US" sz="1400" b="0" i="0" u="none" strike="noStrike" kern="1200" cap="none" spc="0" normalizeH="0" baseline="0" noProof="0">
                <a:ln>
                  <a:noFill/>
                </a:ln>
                <a:solidFill>
                  <a:srgbClr val="000000"/>
                </a:solidFill>
                <a:effectLst/>
                <a:uLnTx/>
                <a:uFillTx/>
                <a:ea typeface="+mn-ea"/>
                <a:cs typeface="Kantar Brown Light" panose="020B0404020101010102" pitchFamily="34" charset="77"/>
              </a:rPr>
              <a:t> Strong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Kantar Brown Light" panose="020B0404020101010102" pitchFamily="34" charset="77"/>
              </a:rPr>
              <a:t>Brands Portfolio</a:t>
            </a:r>
          </a:p>
        </p:txBody>
      </p:sp>
      <p:sp>
        <p:nvSpPr>
          <p:cNvPr id="17" name="TextBox 16">
            <a:extLst>
              <a:ext uri="{FF2B5EF4-FFF2-40B4-BE49-F238E27FC236}">
                <a16:creationId xmlns:a16="http://schemas.microsoft.com/office/drawing/2014/main" id="{7F40982C-F0F1-7E40-9635-9A2A735C51CF}"/>
              </a:ext>
            </a:extLst>
          </p:cNvPr>
          <p:cNvSpPr txBox="1"/>
          <p:nvPr/>
        </p:nvSpPr>
        <p:spPr>
          <a:xfrm>
            <a:off x="10421514" y="3602877"/>
            <a:ext cx="705258" cy="4616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B096A"/>
                </a:solidFill>
                <a:effectLst/>
                <a:uLnTx/>
                <a:uFillTx/>
                <a:ea typeface="+mn-ea"/>
                <a:cs typeface="Kantar Brown" panose="020B0504020101010102" pitchFamily="34" charset="77"/>
              </a:rPr>
              <a:t>+128%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Kantar Brown Light" panose="020B0404020101010102" pitchFamily="34" charset="77"/>
              </a:rPr>
              <a:t>S&amp;P 500</a:t>
            </a:r>
          </a:p>
        </p:txBody>
      </p:sp>
      <p:sp>
        <p:nvSpPr>
          <p:cNvPr id="18" name="TextBox 17">
            <a:extLst>
              <a:ext uri="{FF2B5EF4-FFF2-40B4-BE49-F238E27FC236}">
                <a16:creationId xmlns:a16="http://schemas.microsoft.com/office/drawing/2014/main" id="{B6CB49F0-3B7B-8A4C-88A7-756E5820EA39}"/>
              </a:ext>
            </a:extLst>
          </p:cNvPr>
          <p:cNvSpPr txBox="1"/>
          <p:nvPr/>
        </p:nvSpPr>
        <p:spPr>
          <a:xfrm>
            <a:off x="10383992" y="4210084"/>
            <a:ext cx="1410579" cy="4616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2D050"/>
                </a:solidFill>
                <a:effectLst/>
                <a:uLnTx/>
                <a:uFillTx/>
                <a:ea typeface="+mn-ea"/>
                <a:cs typeface="Kantar Brown" panose="020B0504020101010102" pitchFamily="34" charset="77"/>
              </a:rPr>
              <a:t>+59%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Kantar Brown Light" panose="020B0404020101010102" pitchFamily="34" charset="77"/>
              </a:rPr>
              <a:t>MSCI Word Index</a:t>
            </a:r>
          </a:p>
        </p:txBody>
      </p:sp>
      <p:sp>
        <p:nvSpPr>
          <p:cNvPr id="4" name="TextBox 3">
            <a:extLst>
              <a:ext uri="{FF2B5EF4-FFF2-40B4-BE49-F238E27FC236}">
                <a16:creationId xmlns:a16="http://schemas.microsoft.com/office/drawing/2014/main" id="{18F97543-3EFE-423D-B21A-5542D00D7727}"/>
              </a:ext>
            </a:extLst>
          </p:cNvPr>
          <p:cNvSpPr txBox="1"/>
          <p:nvPr/>
        </p:nvSpPr>
        <p:spPr>
          <a:xfrm>
            <a:off x="611680"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2006</a:t>
            </a:r>
          </a:p>
        </p:txBody>
      </p:sp>
      <p:sp>
        <p:nvSpPr>
          <p:cNvPr id="19" name="TextBox 18">
            <a:extLst>
              <a:ext uri="{FF2B5EF4-FFF2-40B4-BE49-F238E27FC236}">
                <a16:creationId xmlns:a16="http://schemas.microsoft.com/office/drawing/2014/main" id="{C2EA7B52-2185-4944-BD9B-B5E02530ED66}"/>
              </a:ext>
            </a:extLst>
          </p:cNvPr>
          <p:cNvSpPr txBox="1"/>
          <p:nvPr/>
        </p:nvSpPr>
        <p:spPr>
          <a:xfrm>
            <a:off x="1325794"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2007</a:t>
            </a:r>
          </a:p>
        </p:txBody>
      </p:sp>
      <p:sp>
        <p:nvSpPr>
          <p:cNvPr id="20" name="TextBox 19">
            <a:extLst>
              <a:ext uri="{FF2B5EF4-FFF2-40B4-BE49-F238E27FC236}">
                <a16:creationId xmlns:a16="http://schemas.microsoft.com/office/drawing/2014/main" id="{C33FFD59-542C-4FA4-A748-663023EC3A58}"/>
              </a:ext>
            </a:extLst>
          </p:cNvPr>
          <p:cNvSpPr txBox="1"/>
          <p:nvPr/>
        </p:nvSpPr>
        <p:spPr>
          <a:xfrm>
            <a:off x="2039908"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2008</a:t>
            </a:r>
          </a:p>
        </p:txBody>
      </p:sp>
      <p:sp>
        <p:nvSpPr>
          <p:cNvPr id="21" name="TextBox 20">
            <a:extLst>
              <a:ext uri="{FF2B5EF4-FFF2-40B4-BE49-F238E27FC236}">
                <a16:creationId xmlns:a16="http://schemas.microsoft.com/office/drawing/2014/main" id="{3EB217D6-72FE-4443-A22B-F20E84FB03A7}"/>
              </a:ext>
            </a:extLst>
          </p:cNvPr>
          <p:cNvSpPr txBox="1"/>
          <p:nvPr/>
        </p:nvSpPr>
        <p:spPr>
          <a:xfrm>
            <a:off x="2754022"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2009</a:t>
            </a:r>
          </a:p>
        </p:txBody>
      </p:sp>
      <p:sp>
        <p:nvSpPr>
          <p:cNvPr id="22" name="TextBox 21">
            <a:extLst>
              <a:ext uri="{FF2B5EF4-FFF2-40B4-BE49-F238E27FC236}">
                <a16:creationId xmlns:a16="http://schemas.microsoft.com/office/drawing/2014/main" id="{E4201396-40F0-4CDC-8BB2-93810C516865}"/>
              </a:ext>
            </a:extLst>
          </p:cNvPr>
          <p:cNvSpPr txBox="1"/>
          <p:nvPr/>
        </p:nvSpPr>
        <p:spPr>
          <a:xfrm>
            <a:off x="3468136"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2010</a:t>
            </a:r>
          </a:p>
        </p:txBody>
      </p:sp>
      <p:sp>
        <p:nvSpPr>
          <p:cNvPr id="23" name="TextBox 22">
            <a:extLst>
              <a:ext uri="{FF2B5EF4-FFF2-40B4-BE49-F238E27FC236}">
                <a16:creationId xmlns:a16="http://schemas.microsoft.com/office/drawing/2014/main" id="{46B18EA5-87EA-4034-80DF-9F2D731F7593}"/>
              </a:ext>
            </a:extLst>
          </p:cNvPr>
          <p:cNvSpPr txBox="1"/>
          <p:nvPr/>
        </p:nvSpPr>
        <p:spPr>
          <a:xfrm>
            <a:off x="4182250"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2011</a:t>
            </a:r>
          </a:p>
        </p:txBody>
      </p:sp>
      <p:sp>
        <p:nvSpPr>
          <p:cNvPr id="24" name="TextBox 23">
            <a:extLst>
              <a:ext uri="{FF2B5EF4-FFF2-40B4-BE49-F238E27FC236}">
                <a16:creationId xmlns:a16="http://schemas.microsoft.com/office/drawing/2014/main" id="{214E7E86-4874-4D91-B949-2CB2FB81E200}"/>
              </a:ext>
            </a:extLst>
          </p:cNvPr>
          <p:cNvSpPr txBox="1"/>
          <p:nvPr/>
        </p:nvSpPr>
        <p:spPr>
          <a:xfrm>
            <a:off x="4896364"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2012</a:t>
            </a:r>
          </a:p>
        </p:txBody>
      </p:sp>
      <p:sp>
        <p:nvSpPr>
          <p:cNvPr id="26" name="TextBox 25">
            <a:extLst>
              <a:ext uri="{FF2B5EF4-FFF2-40B4-BE49-F238E27FC236}">
                <a16:creationId xmlns:a16="http://schemas.microsoft.com/office/drawing/2014/main" id="{0F1CD0BA-B72C-4EE7-A093-5CE825BBF153}"/>
              </a:ext>
            </a:extLst>
          </p:cNvPr>
          <p:cNvSpPr txBox="1"/>
          <p:nvPr/>
        </p:nvSpPr>
        <p:spPr>
          <a:xfrm>
            <a:off x="5610478"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2013</a:t>
            </a:r>
          </a:p>
        </p:txBody>
      </p:sp>
      <p:sp>
        <p:nvSpPr>
          <p:cNvPr id="27" name="TextBox 26">
            <a:extLst>
              <a:ext uri="{FF2B5EF4-FFF2-40B4-BE49-F238E27FC236}">
                <a16:creationId xmlns:a16="http://schemas.microsoft.com/office/drawing/2014/main" id="{1844BF2F-A14F-4DC1-8C00-95359BEC4F47}"/>
              </a:ext>
            </a:extLst>
          </p:cNvPr>
          <p:cNvSpPr txBox="1"/>
          <p:nvPr/>
        </p:nvSpPr>
        <p:spPr>
          <a:xfrm>
            <a:off x="6324592"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2014</a:t>
            </a:r>
          </a:p>
        </p:txBody>
      </p:sp>
      <p:sp>
        <p:nvSpPr>
          <p:cNvPr id="28" name="TextBox 27">
            <a:extLst>
              <a:ext uri="{FF2B5EF4-FFF2-40B4-BE49-F238E27FC236}">
                <a16:creationId xmlns:a16="http://schemas.microsoft.com/office/drawing/2014/main" id="{B6300F96-160E-4BEC-A615-A84DA2918DAB}"/>
              </a:ext>
            </a:extLst>
          </p:cNvPr>
          <p:cNvSpPr txBox="1"/>
          <p:nvPr/>
        </p:nvSpPr>
        <p:spPr>
          <a:xfrm>
            <a:off x="7038706"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2015</a:t>
            </a:r>
          </a:p>
        </p:txBody>
      </p:sp>
      <p:sp>
        <p:nvSpPr>
          <p:cNvPr id="29" name="TextBox 28">
            <a:extLst>
              <a:ext uri="{FF2B5EF4-FFF2-40B4-BE49-F238E27FC236}">
                <a16:creationId xmlns:a16="http://schemas.microsoft.com/office/drawing/2014/main" id="{E3125990-6D3A-4EE5-A32C-FF89C40C060F}"/>
              </a:ext>
            </a:extLst>
          </p:cNvPr>
          <p:cNvSpPr txBox="1"/>
          <p:nvPr/>
        </p:nvSpPr>
        <p:spPr>
          <a:xfrm>
            <a:off x="7752820"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2016</a:t>
            </a:r>
          </a:p>
        </p:txBody>
      </p:sp>
      <p:sp>
        <p:nvSpPr>
          <p:cNvPr id="30" name="TextBox 29">
            <a:extLst>
              <a:ext uri="{FF2B5EF4-FFF2-40B4-BE49-F238E27FC236}">
                <a16:creationId xmlns:a16="http://schemas.microsoft.com/office/drawing/2014/main" id="{903E7803-7C41-43B7-85FE-0717AAA3C286}"/>
              </a:ext>
            </a:extLst>
          </p:cNvPr>
          <p:cNvSpPr txBox="1"/>
          <p:nvPr/>
        </p:nvSpPr>
        <p:spPr>
          <a:xfrm>
            <a:off x="8466934"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2017</a:t>
            </a:r>
          </a:p>
        </p:txBody>
      </p:sp>
      <p:sp>
        <p:nvSpPr>
          <p:cNvPr id="32" name="TextBox 31">
            <a:extLst>
              <a:ext uri="{FF2B5EF4-FFF2-40B4-BE49-F238E27FC236}">
                <a16:creationId xmlns:a16="http://schemas.microsoft.com/office/drawing/2014/main" id="{3C80B9C6-8962-4928-BF49-1E460A29347F}"/>
              </a:ext>
            </a:extLst>
          </p:cNvPr>
          <p:cNvSpPr txBox="1"/>
          <p:nvPr/>
        </p:nvSpPr>
        <p:spPr>
          <a:xfrm>
            <a:off x="9181048"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2018</a:t>
            </a:r>
          </a:p>
        </p:txBody>
      </p:sp>
      <p:sp>
        <p:nvSpPr>
          <p:cNvPr id="33" name="TextBox 32">
            <a:extLst>
              <a:ext uri="{FF2B5EF4-FFF2-40B4-BE49-F238E27FC236}">
                <a16:creationId xmlns:a16="http://schemas.microsoft.com/office/drawing/2014/main" id="{A89D6F72-4FE0-4E30-A564-743B4ECF5688}"/>
              </a:ext>
            </a:extLst>
          </p:cNvPr>
          <p:cNvSpPr txBox="1"/>
          <p:nvPr/>
        </p:nvSpPr>
        <p:spPr>
          <a:xfrm>
            <a:off x="9895159" y="5323884"/>
            <a:ext cx="347691" cy="1769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a:ln>
                  <a:noFill/>
                </a:ln>
                <a:solidFill>
                  <a:srgbClr val="000000"/>
                </a:solidFill>
                <a:effectLst/>
                <a:uLnTx/>
                <a:uFillTx/>
                <a:ea typeface="+mn-ea"/>
                <a:cs typeface="+mn-cs"/>
              </a:rPr>
              <a:t>2019</a:t>
            </a:r>
          </a:p>
        </p:txBody>
      </p:sp>
      <p:sp>
        <p:nvSpPr>
          <p:cNvPr id="6" name="Rectangle 5">
            <a:extLst>
              <a:ext uri="{FF2B5EF4-FFF2-40B4-BE49-F238E27FC236}">
                <a16:creationId xmlns:a16="http://schemas.microsoft.com/office/drawing/2014/main" id="{6A5B7775-2CA8-45B1-9C58-D4AC12FC67E1}"/>
              </a:ext>
            </a:extLst>
          </p:cNvPr>
          <p:cNvSpPr/>
          <p:nvPr/>
        </p:nvSpPr>
        <p:spPr bwMode="ltGray">
          <a:xfrm>
            <a:off x="454909" y="1570264"/>
            <a:ext cx="10311869" cy="1459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95C9BC22-BE77-4916-A7AB-BE54820D7F5F}"/>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421514" y="6387131"/>
            <a:ext cx="969962" cy="234279"/>
          </a:xfrm>
          <a:prstGeom prst="rect">
            <a:avLst/>
          </a:prstGeom>
        </p:spPr>
      </p:pic>
      <p:sp>
        <p:nvSpPr>
          <p:cNvPr id="31" name="Title 1">
            <a:extLst>
              <a:ext uri="{FF2B5EF4-FFF2-40B4-BE49-F238E27FC236}">
                <a16:creationId xmlns:a16="http://schemas.microsoft.com/office/drawing/2014/main" id="{419F55A0-44CF-3846-96D0-9A49E5D2942C}"/>
              </a:ext>
            </a:extLst>
          </p:cNvPr>
          <p:cNvSpPr>
            <a:spLocks noGrp="1"/>
          </p:cNvSpPr>
          <p:nvPr>
            <p:ph type="title"/>
          </p:nvPr>
        </p:nvSpPr>
        <p:spPr/>
        <p:txBody>
          <a:bodyPr/>
          <a:lstStyle/>
          <a:p>
            <a:r>
              <a:rPr lang="en-GB"/>
              <a:t>We’ve seen before that strong brands recovered NINE TIMES faster following the financial crisis of 2008</a:t>
            </a:r>
          </a:p>
        </p:txBody>
      </p:sp>
      <p:sp>
        <p:nvSpPr>
          <p:cNvPr id="2" name="Slide Number Placeholder 1">
            <a:extLst>
              <a:ext uri="{FF2B5EF4-FFF2-40B4-BE49-F238E27FC236}">
                <a16:creationId xmlns:a16="http://schemas.microsoft.com/office/drawing/2014/main" id="{84A790C8-768D-4F3F-B67A-EBD9B293D5E0}"/>
              </a:ext>
            </a:extLst>
          </p:cNvPr>
          <p:cNvSpPr>
            <a:spLocks noGrp="1"/>
          </p:cNvSpPr>
          <p:nvPr>
            <p:ph type="sldNum" sz="quarter" idx="4"/>
          </p:nvPr>
        </p:nvSpPr>
        <p:spPr/>
        <p:txBody>
          <a:bodyPr/>
          <a:lstStyle/>
          <a:p>
            <a:fld id="{4034BEE3-566C-4068-A777-C3A4762E861B}" type="slidenum">
              <a:rPr lang="en-GB" smtClean="0"/>
              <a:pPr/>
              <a:t>30</a:t>
            </a:fld>
            <a:endParaRPr lang="en-GB"/>
          </a:p>
        </p:txBody>
      </p:sp>
    </p:spTree>
    <p:extLst>
      <p:ext uri="{BB962C8B-B14F-4D97-AF65-F5344CB8AC3E}">
        <p14:creationId xmlns:p14="http://schemas.microsoft.com/office/powerpoint/2010/main" val="11761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373D-E7D2-4361-A7B7-3BCCE4793C0A}"/>
              </a:ext>
            </a:extLst>
          </p:cNvPr>
          <p:cNvSpPr>
            <a:spLocks noGrp="1"/>
          </p:cNvSpPr>
          <p:nvPr>
            <p:ph type="body" sz="quarter" idx="15"/>
          </p:nvPr>
        </p:nvSpPr>
        <p:spPr>
          <a:xfrm>
            <a:off x="359998" y="2257200"/>
            <a:ext cx="5643927" cy="1980000"/>
          </a:xfrm>
        </p:spPr>
        <p:txBody>
          <a:bodyPr/>
          <a:lstStyle/>
          <a:p>
            <a:r>
              <a:rPr lang="en-GB" dirty="0"/>
              <a:t>Changing purchase behaviours</a:t>
            </a:r>
          </a:p>
        </p:txBody>
      </p:sp>
      <p:sp>
        <p:nvSpPr>
          <p:cNvPr id="8" name="Text Placeholder 7">
            <a:extLst>
              <a:ext uri="{FF2B5EF4-FFF2-40B4-BE49-F238E27FC236}">
                <a16:creationId xmlns:a16="http://schemas.microsoft.com/office/drawing/2014/main" id="{99CDA11C-7591-4A3D-9AF8-E3507F841E08}"/>
              </a:ext>
            </a:extLst>
          </p:cNvPr>
          <p:cNvSpPr>
            <a:spLocks noGrp="1"/>
          </p:cNvSpPr>
          <p:nvPr>
            <p:ph type="body" sz="quarter" idx="16"/>
          </p:nvPr>
        </p:nvSpPr>
        <p:spPr/>
        <p:txBody>
          <a:bodyPr/>
          <a:lstStyle/>
          <a:p>
            <a:r>
              <a:rPr lang="en-GB"/>
              <a:t>3</a:t>
            </a:r>
          </a:p>
        </p:txBody>
      </p:sp>
    </p:spTree>
    <p:extLst>
      <p:ext uri="{BB962C8B-B14F-4D97-AF65-F5344CB8AC3E}">
        <p14:creationId xmlns:p14="http://schemas.microsoft.com/office/powerpoint/2010/main" val="35890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41F1-4351-4665-8238-3FFB15D7F933}"/>
              </a:ext>
            </a:extLst>
          </p:cNvPr>
          <p:cNvSpPr>
            <a:spLocks noGrp="1"/>
          </p:cNvSpPr>
          <p:nvPr>
            <p:ph type="title"/>
          </p:nvPr>
        </p:nvSpPr>
        <p:spPr/>
        <p:txBody>
          <a:bodyPr/>
          <a:lstStyle/>
          <a:p>
            <a:r>
              <a:rPr lang="en-GB" dirty="0"/>
              <a:t>Physical stores remain critical for food &amp; beverages and pharmaceutical </a:t>
            </a:r>
          </a:p>
        </p:txBody>
      </p:sp>
      <p:sp>
        <p:nvSpPr>
          <p:cNvPr id="4" name="Footer Placeholder 3">
            <a:extLst>
              <a:ext uri="{FF2B5EF4-FFF2-40B4-BE49-F238E27FC236}">
                <a16:creationId xmlns:a16="http://schemas.microsoft.com/office/drawing/2014/main" id="{D193EEF6-AF02-4CC5-B9BB-64CE346BDBDF}"/>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F403015F-59F5-436F-B18B-6AB1D72CDB5E}"/>
              </a:ext>
            </a:extLst>
          </p:cNvPr>
          <p:cNvSpPr>
            <a:spLocks noGrp="1"/>
          </p:cNvSpPr>
          <p:nvPr>
            <p:ph type="body" sz="quarter" idx="13"/>
          </p:nvPr>
        </p:nvSpPr>
        <p:spPr/>
        <p:txBody>
          <a:bodyPr/>
          <a:lstStyle/>
          <a:p>
            <a:endParaRPr lang="en-GB"/>
          </a:p>
        </p:txBody>
      </p:sp>
      <p:graphicFrame>
        <p:nvGraphicFramePr>
          <p:cNvPr id="9" name="Content Placeholder 8">
            <a:extLst>
              <a:ext uri="{FF2B5EF4-FFF2-40B4-BE49-F238E27FC236}">
                <a16:creationId xmlns:a16="http://schemas.microsoft.com/office/drawing/2014/main" id="{F3FF5728-2CF1-419A-A033-D81A7137E62C}"/>
              </a:ext>
            </a:extLst>
          </p:cNvPr>
          <p:cNvGraphicFramePr>
            <a:graphicFrameLocks noGrp="1"/>
          </p:cNvGraphicFramePr>
          <p:nvPr>
            <p:ph sz="quarter" idx="14"/>
            <p:extLst>
              <p:ext uri="{D42A27DB-BD31-4B8C-83A1-F6EECF244321}">
                <p14:modId xmlns:p14="http://schemas.microsoft.com/office/powerpoint/2010/main" val="1054195737"/>
              </p:ext>
            </p:extLst>
          </p:nvPr>
        </p:nvGraphicFramePr>
        <p:xfrm>
          <a:off x="359851" y="1611709"/>
          <a:ext cx="9407604"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42381AB-7577-44EE-A398-B9D3D6A75BE0}"/>
              </a:ext>
            </a:extLst>
          </p:cNvPr>
          <p:cNvSpPr txBox="1"/>
          <p:nvPr/>
        </p:nvSpPr>
        <p:spPr>
          <a:xfrm flipH="1">
            <a:off x="10525941" y="2779240"/>
            <a:ext cx="559572" cy="246221"/>
          </a:xfrm>
          <a:prstGeom prst="rect">
            <a:avLst/>
          </a:prstGeom>
          <a:noFill/>
        </p:spPr>
        <p:txBody>
          <a:bodyPr wrap="square" lIns="0" tIns="0" rIns="0" bIns="0" rtlCol="0">
            <a:spAutoFit/>
          </a:bodyPr>
          <a:lstStyle/>
          <a:p>
            <a:r>
              <a:rPr lang="en-GB" sz="1600" dirty="0"/>
              <a:t>13% </a:t>
            </a:r>
          </a:p>
        </p:txBody>
      </p:sp>
      <p:sp>
        <p:nvSpPr>
          <p:cNvPr id="11" name="TextBox 10">
            <a:extLst>
              <a:ext uri="{FF2B5EF4-FFF2-40B4-BE49-F238E27FC236}">
                <a16:creationId xmlns:a16="http://schemas.microsoft.com/office/drawing/2014/main" id="{67D869FA-8BAC-4734-AE7F-5C436599264A}"/>
              </a:ext>
            </a:extLst>
          </p:cNvPr>
          <p:cNvSpPr txBox="1"/>
          <p:nvPr/>
        </p:nvSpPr>
        <p:spPr>
          <a:xfrm flipH="1">
            <a:off x="10525941" y="2396837"/>
            <a:ext cx="559572" cy="246221"/>
          </a:xfrm>
          <a:prstGeom prst="rect">
            <a:avLst/>
          </a:prstGeom>
          <a:noFill/>
        </p:spPr>
        <p:txBody>
          <a:bodyPr wrap="square" lIns="0" tIns="0" rIns="0" bIns="0" rtlCol="0">
            <a:spAutoFit/>
          </a:bodyPr>
          <a:lstStyle/>
          <a:p>
            <a:r>
              <a:rPr lang="en-GB" sz="1600" dirty="0"/>
              <a:t>11% </a:t>
            </a:r>
          </a:p>
        </p:txBody>
      </p:sp>
      <p:sp>
        <p:nvSpPr>
          <p:cNvPr id="12" name="TextBox 11">
            <a:extLst>
              <a:ext uri="{FF2B5EF4-FFF2-40B4-BE49-F238E27FC236}">
                <a16:creationId xmlns:a16="http://schemas.microsoft.com/office/drawing/2014/main" id="{DD368B5B-FFB7-445A-9B36-D6A54B03ED41}"/>
              </a:ext>
            </a:extLst>
          </p:cNvPr>
          <p:cNvSpPr txBox="1"/>
          <p:nvPr/>
        </p:nvSpPr>
        <p:spPr>
          <a:xfrm flipH="1">
            <a:off x="10525941" y="3215928"/>
            <a:ext cx="559572" cy="246221"/>
          </a:xfrm>
          <a:prstGeom prst="rect">
            <a:avLst/>
          </a:prstGeom>
          <a:noFill/>
        </p:spPr>
        <p:txBody>
          <a:bodyPr wrap="square" lIns="0" tIns="0" rIns="0" bIns="0" rtlCol="0">
            <a:spAutoFit/>
          </a:bodyPr>
          <a:lstStyle/>
          <a:p>
            <a:r>
              <a:rPr lang="en-GB" sz="1600" dirty="0"/>
              <a:t>10% </a:t>
            </a:r>
          </a:p>
        </p:txBody>
      </p:sp>
      <p:sp>
        <p:nvSpPr>
          <p:cNvPr id="13" name="TextBox 12">
            <a:extLst>
              <a:ext uri="{FF2B5EF4-FFF2-40B4-BE49-F238E27FC236}">
                <a16:creationId xmlns:a16="http://schemas.microsoft.com/office/drawing/2014/main" id="{1AB0C7B0-7F5D-46B1-A956-2236CCC6BB1E}"/>
              </a:ext>
            </a:extLst>
          </p:cNvPr>
          <p:cNvSpPr txBox="1"/>
          <p:nvPr/>
        </p:nvSpPr>
        <p:spPr>
          <a:xfrm flipH="1">
            <a:off x="10525941" y="3762384"/>
            <a:ext cx="559572" cy="246221"/>
          </a:xfrm>
          <a:prstGeom prst="rect">
            <a:avLst/>
          </a:prstGeom>
          <a:noFill/>
        </p:spPr>
        <p:txBody>
          <a:bodyPr wrap="square" lIns="0" tIns="0" rIns="0" bIns="0" rtlCol="0">
            <a:spAutoFit/>
          </a:bodyPr>
          <a:lstStyle/>
          <a:p>
            <a:r>
              <a:rPr lang="en-GB" sz="1600" dirty="0"/>
              <a:t>10% </a:t>
            </a:r>
          </a:p>
        </p:txBody>
      </p:sp>
      <p:sp>
        <p:nvSpPr>
          <p:cNvPr id="14" name="TextBox 13">
            <a:extLst>
              <a:ext uri="{FF2B5EF4-FFF2-40B4-BE49-F238E27FC236}">
                <a16:creationId xmlns:a16="http://schemas.microsoft.com/office/drawing/2014/main" id="{99910A8D-C97F-439A-8184-498CD8666833}"/>
              </a:ext>
            </a:extLst>
          </p:cNvPr>
          <p:cNvSpPr txBox="1"/>
          <p:nvPr/>
        </p:nvSpPr>
        <p:spPr>
          <a:xfrm flipH="1">
            <a:off x="10525941" y="4362854"/>
            <a:ext cx="559572" cy="246221"/>
          </a:xfrm>
          <a:prstGeom prst="rect">
            <a:avLst/>
          </a:prstGeom>
          <a:noFill/>
        </p:spPr>
        <p:txBody>
          <a:bodyPr wrap="square" lIns="0" tIns="0" rIns="0" bIns="0" rtlCol="0">
            <a:spAutoFit/>
          </a:bodyPr>
          <a:lstStyle/>
          <a:p>
            <a:r>
              <a:rPr lang="en-GB" sz="1600" dirty="0"/>
              <a:t>9% </a:t>
            </a:r>
          </a:p>
        </p:txBody>
      </p:sp>
      <p:sp>
        <p:nvSpPr>
          <p:cNvPr id="15" name="TextBox 14">
            <a:extLst>
              <a:ext uri="{FF2B5EF4-FFF2-40B4-BE49-F238E27FC236}">
                <a16:creationId xmlns:a16="http://schemas.microsoft.com/office/drawing/2014/main" id="{A6C29496-F2CD-47C7-913E-23A062B077AD}"/>
              </a:ext>
            </a:extLst>
          </p:cNvPr>
          <p:cNvSpPr txBox="1"/>
          <p:nvPr/>
        </p:nvSpPr>
        <p:spPr>
          <a:xfrm flipH="1">
            <a:off x="10525941" y="4868638"/>
            <a:ext cx="559572" cy="246221"/>
          </a:xfrm>
          <a:prstGeom prst="rect">
            <a:avLst/>
          </a:prstGeom>
          <a:noFill/>
        </p:spPr>
        <p:txBody>
          <a:bodyPr wrap="square" lIns="0" tIns="0" rIns="0" bIns="0" rtlCol="0">
            <a:spAutoFit/>
          </a:bodyPr>
          <a:lstStyle/>
          <a:p>
            <a:r>
              <a:rPr lang="en-GB" sz="1600" dirty="0"/>
              <a:t>11% </a:t>
            </a:r>
          </a:p>
        </p:txBody>
      </p:sp>
      <p:sp>
        <p:nvSpPr>
          <p:cNvPr id="16" name="TextBox 15">
            <a:extLst>
              <a:ext uri="{FF2B5EF4-FFF2-40B4-BE49-F238E27FC236}">
                <a16:creationId xmlns:a16="http://schemas.microsoft.com/office/drawing/2014/main" id="{1B824346-8500-4F62-9C60-302BA5E5EF7D}"/>
              </a:ext>
            </a:extLst>
          </p:cNvPr>
          <p:cNvSpPr txBox="1"/>
          <p:nvPr/>
        </p:nvSpPr>
        <p:spPr>
          <a:xfrm flipH="1">
            <a:off x="9954794" y="1642309"/>
            <a:ext cx="1747181" cy="492443"/>
          </a:xfrm>
          <a:prstGeom prst="rect">
            <a:avLst/>
          </a:prstGeom>
          <a:noFill/>
        </p:spPr>
        <p:txBody>
          <a:bodyPr wrap="square" lIns="0" tIns="0" rIns="0" bIns="0" rtlCol="0">
            <a:spAutoFit/>
          </a:bodyPr>
          <a:lstStyle/>
          <a:p>
            <a:r>
              <a:rPr lang="en-GB" sz="1600" dirty="0"/>
              <a:t>% Purchased 1</a:t>
            </a:r>
            <a:r>
              <a:rPr lang="en-GB" sz="1600" baseline="30000" dirty="0"/>
              <a:t>st</a:t>
            </a:r>
            <a:r>
              <a:rPr lang="en-GB" sz="1600" dirty="0"/>
              <a:t> time in last month </a:t>
            </a:r>
          </a:p>
        </p:txBody>
      </p:sp>
      <p:sp>
        <p:nvSpPr>
          <p:cNvPr id="6" name="Slide Number Placeholder 5">
            <a:extLst>
              <a:ext uri="{FF2B5EF4-FFF2-40B4-BE49-F238E27FC236}">
                <a16:creationId xmlns:a16="http://schemas.microsoft.com/office/drawing/2014/main" id="{B0B7642F-A9E7-4C93-8657-9374400270B6}"/>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Tree>
    <p:extLst>
      <p:ext uri="{BB962C8B-B14F-4D97-AF65-F5344CB8AC3E}">
        <p14:creationId xmlns:p14="http://schemas.microsoft.com/office/powerpoint/2010/main" val="29519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95124-4EC3-4F08-A58C-0F6DA8B4E77A}"/>
              </a:ext>
            </a:extLst>
          </p:cNvPr>
          <p:cNvSpPr>
            <a:spLocks noGrp="1"/>
          </p:cNvSpPr>
          <p:nvPr>
            <p:ph type="title"/>
          </p:nvPr>
        </p:nvSpPr>
        <p:spPr/>
        <p:txBody>
          <a:bodyPr/>
          <a:lstStyle/>
          <a:p>
            <a:r>
              <a:rPr lang="en-GB" dirty="0"/>
              <a:t>Transacting in-store is down and intention to buy online is increasing</a:t>
            </a:r>
          </a:p>
        </p:txBody>
      </p:sp>
      <p:grpSp>
        <p:nvGrpSpPr>
          <p:cNvPr id="17" name="Group 16">
            <a:extLst>
              <a:ext uri="{FF2B5EF4-FFF2-40B4-BE49-F238E27FC236}">
                <a16:creationId xmlns:a16="http://schemas.microsoft.com/office/drawing/2014/main" id="{F5CFBAD0-F385-4B84-A330-112A90DF9265}"/>
              </a:ext>
            </a:extLst>
          </p:cNvPr>
          <p:cNvGrpSpPr/>
          <p:nvPr/>
        </p:nvGrpSpPr>
        <p:grpSpPr>
          <a:xfrm>
            <a:off x="700521" y="2147954"/>
            <a:ext cx="3409328" cy="3051527"/>
            <a:chOff x="4628880" y="2217828"/>
            <a:chExt cx="1347597" cy="1274925"/>
          </a:xfrm>
        </p:grpSpPr>
        <p:graphicFrame>
          <p:nvGraphicFramePr>
            <p:cNvPr id="8" name="Chart 7">
              <a:extLst>
                <a:ext uri="{FF2B5EF4-FFF2-40B4-BE49-F238E27FC236}">
                  <a16:creationId xmlns:a16="http://schemas.microsoft.com/office/drawing/2014/main" id="{40C550AA-D0E9-4DAB-934C-CAB794932DAC}"/>
                </a:ext>
              </a:extLst>
            </p:cNvPr>
            <p:cNvGraphicFramePr/>
            <p:nvPr/>
          </p:nvGraphicFramePr>
          <p:xfrm>
            <a:off x="4766509" y="2217828"/>
            <a:ext cx="987612" cy="921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1">
              <a:extLst>
                <a:ext uri="{FF2B5EF4-FFF2-40B4-BE49-F238E27FC236}">
                  <a16:creationId xmlns:a16="http://schemas.microsoft.com/office/drawing/2014/main" id="{42E53AD4-BD3D-4A71-9AA0-CAF36C102954}"/>
                </a:ext>
              </a:extLst>
            </p:cNvPr>
            <p:cNvSpPr txBox="1">
              <a:spLocks/>
            </p:cNvSpPr>
            <p:nvPr/>
          </p:nvSpPr>
          <p:spPr>
            <a:xfrm>
              <a:off x="4628880" y="3215553"/>
              <a:ext cx="1347597" cy="2772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t>Have shopped less in physical stores</a:t>
              </a:r>
            </a:p>
          </p:txBody>
        </p:sp>
        <p:sp>
          <p:nvSpPr>
            <p:cNvPr id="12" name="Content Placeholder 11">
              <a:extLst>
                <a:ext uri="{FF2B5EF4-FFF2-40B4-BE49-F238E27FC236}">
                  <a16:creationId xmlns:a16="http://schemas.microsoft.com/office/drawing/2014/main" id="{19841965-122A-455A-8689-3F2E9E0192C1}"/>
                </a:ext>
              </a:extLst>
            </p:cNvPr>
            <p:cNvSpPr txBox="1">
              <a:spLocks/>
            </p:cNvSpPr>
            <p:nvPr/>
          </p:nvSpPr>
          <p:spPr>
            <a:xfrm>
              <a:off x="4889163" y="2470734"/>
              <a:ext cx="742304" cy="41587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t>20%</a:t>
              </a:r>
            </a:p>
          </p:txBody>
        </p:sp>
      </p:grpSp>
      <p:grpSp>
        <p:nvGrpSpPr>
          <p:cNvPr id="16" name="Group 15">
            <a:extLst>
              <a:ext uri="{FF2B5EF4-FFF2-40B4-BE49-F238E27FC236}">
                <a16:creationId xmlns:a16="http://schemas.microsoft.com/office/drawing/2014/main" id="{BDACE645-9D8E-42C2-93EF-2FB6FA68C89F}"/>
              </a:ext>
            </a:extLst>
          </p:cNvPr>
          <p:cNvGrpSpPr/>
          <p:nvPr/>
        </p:nvGrpSpPr>
        <p:grpSpPr>
          <a:xfrm>
            <a:off x="4322026" y="2046566"/>
            <a:ext cx="3542819" cy="3130786"/>
            <a:chOff x="6089696" y="2217828"/>
            <a:chExt cx="1340652" cy="1274925"/>
          </a:xfrm>
        </p:grpSpPr>
        <p:graphicFrame>
          <p:nvGraphicFramePr>
            <p:cNvPr id="9" name="Chart 8">
              <a:extLst>
                <a:ext uri="{FF2B5EF4-FFF2-40B4-BE49-F238E27FC236}">
                  <a16:creationId xmlns:a16="http://schemas.microsoft.com/office/drawing/2014/main" id="{32BD3C1B-00F5-4249-ACC8-7ABFF202E2E5}"/>
                </a:ext>
              </a:extLst>
            </p:cNvPr>
            <p:cNvGraphicFramePr/>
            <p:nvPr/>
          </p:nvGraphicFramePr>
          <p:xfrm>
            <a:off x="6223853" y="2217828"/>
            <a:ext cx="987612" cy="92169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1">
              <a:extLst>
                <a:ext uri="{FF2B5EF4-FFF2-40B4-BE49-F238E27FC236}">
                  <a16:creationId xmlns:a16="http://schemas.microsoft.com/office/drawing/2014/main" id="{C10F4D81-3509-4E41-A094-7B5467DC56C3}"/>
                </a:ext>
              </a:extLst>
            </p:cNvPr>
            <p:cNvSpPr txBox="1">
              <a:spLocks/>
            </p:cNvSpPr>
            <p:nvPr/>
          </p:nvSpPr>
          <p:spPr>
            <a:xfrm>
              <a:off x="6089696" y="3215553"/>
              <a:ext cx="1340652" cy="2772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t>Have shopped more on online </a:t>
              </a:r>
            </a:p>
          </p:txBody>
        </p:sp>
        <p:sp>
          <p:nvSpPr>
            <p:cNvPr id="13" name="Content Placeholder 11">
              <a:extLst>
                <a:ext uri="{FF2B5EF4-FFF2-40B4-BE49-F238E27FC236}">
                  <a16:creationId xmlns:a16="http://schemas.microsoft.com/office/drawing/2014/main" id="{155CA5A9-83E6-4C95-966A-A5C0BE6F3128}"/>
                </a:ext>
              </a:extLst>
            </p:cNvPr>
            <p:cNvSpPr txBox="1">
              <a:spLocks/>
            </p:cNvSpPr>
            <p:nvPr/>
          </p:nvSpPr>
          <p:spPr>
            <a:xfrm>
              <a:off x="6346507" y="2470734"/>
              <a:ext cx="742304" cy="41587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t>9%</a:t>
              </a:r>
            </a:p>
          </p:txBody>
        </p:sp>
      </p:grpSp>
      <p:grpSp>
        <p:nvGrpSpPr>
          <p:cNvPr id="14" name="Group 13">
            <a:extLst>
              <a:ext uri="{FF2B5EF4-FFF2-40B4-BE49-F238E27FC236}">
                <a16:creationId xmlns:a16="http://schemas.microsoft.com/office/drawing/2014/main" id="{A710D8A2-84C6-4C7B-B252-134FA55C77F2}"/>
              </a:ext>
            </a:extLst>
          </p:cNvPr>
          <p:cNvGrpSpPr/>
          <p:nvPr/>
        </p:nvGrpSpPr>
        <p:grpSpPr>
          <a:xfrm>
            <a:off x="7991953" y="2046566"/>
            <a:ext cx="3542819" cy="3130786"/>
            <a:chOff x="6089696" y="2217828"/>
            <a:chExt cx="1340652" cy="1274925"/>
          </a:xfrm>
        </p:grpSpPr>
        <p:graphicFrame>
          <p:nvGraphicFramePr>
            <p:cNvPr id="15" name="Chart 14">
              <a:extLst>
                <a:ext uri="{FF2B5EF4-FFF2-40B4-BE49-F238E27FC236}">
                  <a16:creationId xmlns:a16="http://schemas.microsoft.com/office/drawing/2014/main" id="{17753AA4-0855-4EC9-B07F-97E352F9B828}"/>
                </a:ext>
              </a:extLst>
            </p:cNvPr>
            <p:cNvGraphicFramePr/>
            <p:nvPr>
              <p:extLst>
                <p:ext uri="{D42A27DB-BD31-4B8C-83A1-F6EECF244321}">
                  <p14:modId xmlns:p14="http://schemas.microsoft.com/office/powerpoint/2010/main" val="4128781933"/>
                </p:ext>
              </p:extLst>
            </p:nvPr>
          </p:nvGraphicFramePr>
          <p:xfrm>
            <a:off x="6223853" y="2217828"/>
            <a:ext cx="987612" cy="921690"/>
          </p:xfrm>
          <a:graphic>
            <a:graphicData uri="http://schemas.openxmlformats.org/drawingml/2006/chart">
              <c:chart xmlns:c="http://schemas.openxmlformats.org/drawingml/2006/chart" xmlns:r="http://schemas.openxmlformats.org/officeDocument/2006/relationships" r:id="rId5"/>
            </a:graphicData>
          </a:graphic>
        </p:graphicFrame>
        <p:sp>
          <p:nvSpPr>
            <p:cNvPr id="18" name="Content Placeholder 11">
              <a:extLst>
                <a:ext uri="{FF2B5EF4-FFF2-40B4-BE49-F238E27FC236}">
                  <a16:creationId xmlns:a16="http://schemas.microsoft.com/office/drawing/2014/main" id="{20B8CD22-C769-4412-A6C8-649E1EEDB7F5}"/>
                </a:ext>
              </a:extLst>
            </p:cNvPr>
            <p:cNvSpPr txBox="1">
              <a:spLocks/>
            </p:cNvSpPr>
            <p:nvPr/>
          </p:nvSpPr>
          <p:spPr>
            <a:xfrm>
              <a:off x="6089696" y="3215553"/>
              <a:ext cx="1340652" cy="2772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t>Expect to shop more online</a:t>
              </a:r>
            </a:p>
          </p:txBody>
        </p:sp>
        <p:sp>
          <p:nvSpPr>
            <p:cNvPr id="19" name="Content Placeholder 11">
              <a:extLst>
                <a:ext uri="{FF2B5EF4-FFF2-40B4-BE49-F238E27FC236}">
                  <a16:creationId xmlns:a16="http://schemas.microsoft.com/office/drawing/2014/main" id="{6E05DC11-9960-4550-95ED-EDA14D87C3D6}"/>
                </a:ext>
              </a:extLst>
            </p:cNvPr>
            <p:cNvSpPr txBox="1">
              <a:spLocks/>
            </p:cNvSpPr>
            <p:nvPr/>
          </p:nvSpPr>
          <p:spPr>
            <a:xfrm>
              <a:off x="6388870" y="2486961"/>
              <a:ext cx="742304" cy="41587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t>32%</a:t>
              </a:r>
            </a:p>
          </p:txBody>
        </p:sp>
      </p:grpSp>
      <p:sp>
        <p:nvSpPr>
          <p:cNvPr id="3" name="Slide Number Placeholder 2">
            <a:extLst>
              <a:ext uri="{FF2B5EF4-FFF2-40B4-BE49-F238E27FC236}">
                <a16:creationId xmlns:a16="http://schemas.microsoft.com/office/drawing/2014/main" id="{A616CA99-9EE5-4A8C-9DAC-1F29B8298321}"/>
              </a:ext>
            </a:extLst>
          </p:cNvPr>
          <p:cNvSpPr>
            <a:spLocks noGrp="1"/>
          </p:cNvSpPr>
          <p:nvPr>
            <p:ph type="sldNum" sz="quarter" idx="10"/>
          </p:nvPr>
        </p:nvSpPr>
        <p:spPr/>
        <p:txBody>
          <a:bodyPr/>
          <a:lstStyle/>
          <a:p>
            <a:fld id="{4034BEE3-566C-4068-A777-C3A4762E861B}" type="slidenum">
              <a:rPr lang="en-GB" smtClean="0"/>
              <a:pPr/>
              <a:t>33</a:t>
            </a:fld>
            <a:endParaRPr lang="en-GB" dirty="0"/>
          </a:p>
        </p:txBody>
      </p:sp>
    </p:spTree>
    <p:extLst>
      <p:ext uri="{BB962C8B-B14F-4D97-AF65-F5344CB8AC3E}">
        <p14:creationId xmlns:p14="http://schemas.microsoft.com/office/powerpoint/2010/main" val="119776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8F0D-EAF6-427D-A7C6-7EBBB9ED8B30}"/>
              </a:ext>
            </a:extLst>
          </p:cNvPr>
          <p:cNvSpPr>
            <a:spLocks noGrp="1"/>
          </p:cNvSpPr>
          <p:nvPr>
            <p:ph type="title"/>
          </p:nvPr>
        </p:nvSpPr>
        <p:spPr/>
        <p:txBody>
          <a:bodyPr/>
          <a:lstStyle/>
          <a:p>
            <a:r>
              <a:rPr lang="en-GB" dirty="0"/>
              <a:t>Retailers around the world are adapting</a:t>
            </a:r>
          </a:p>
        </p:txBody>
      </p:sp>
      <p:sp>
        <p:nvSpPr>
          <p:cNvPr id="4" name="Footer Placeholder 3">
            <a:extLst>
              <a:ext uri="{FF2B5EF4-FFF2-40B4-BE49-F238E27FC236}">
                <a16:creationId xmlns:a16="http://schemas.microsoft.com/office/drawing/2014/main" id="{59C123A4-A0BB-45AB-AF3C-502C51D97949}"/>
              </a:ext>
            </a:extLst>
          </p:cNvPr>
          <p:cNvSpPr>
            <a:spLocks noGrp="1"/>
          </p:cNvSpPr>
          <p:nvPr>
            <p:ph type="ftr" sz="quarter" idx="11"/>
          </p:nvPr>
        </p:nvSpPr>
        <p:spPr/>
        <p:txBody>
          <a:bodyPr/>
          <a:lstStyle/>
          <a:p>
            <a:endParaRPr lang="en-GB" dirty="0"/>
          </a:p>
        </p:txBody>
      </p:sp>
      <p:sp>
        <p:nvSpPr>
          <p:cNvPr id="9" name="Text Placeholder 12">
            <a:extLst>
              <a:ext uri="{FF2B5EF4-FFF2-40B4-BE49-F238E27FC236}">
                <a16:creationId xmlns:a16="http://schemas.microsoft.com/office/drawing/2014/main" id="{342290A7-8702-45BA-A14D-D459D22968B3}"/>
              </a:ext>
            </a:extLst>
          </p:cNvPr>
          <p:cNvSpPr txBox="1">
            <a:spLocks/>
          </p:cNvSpPr>
          <p:nvPr/>
        </p:nvSpPr>
        <p:spPr>
          <a:xfrm>
            <a:off x="360000" y="1710000"/>
            <a:ext cx="27288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1"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Redirecting resources</a:t>
            </a:r>
          </a:p>
        </p:txBody>
      </p:sp>
      <p:sp>
        <p:nvSpPr>
          <p:cNvPr id="10" name="Content Placeholder 13">
            <a:extLst>
              <a:ext uri="{FF2B5EF4-FFF2-40B4-BE49-F238E27FC236}">
                <a16:creationId xmlns:a16="http://schemas.microsoft.com/office/drawing/2014/main" id="{6ED67FC1-99D7-4572-BB87-EA060ED4D213}"/>
              </a:ext>
            </a:extLst>
          </p:cNvPr>
          <p:cNvSpPr txBox="1">
            <a:spLocks/>
          </p:cNvSpPr>
          <p:nvPr/>
        </p:nvSpPr>
        <p:spPr>
          <a:xfrm>
            <a:off x="377585" y="2376000"/>
            <a:ext cx="2728800" cy="334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John Lewis &amp; Partners (UK) has transferred 500 staff to Waitrose to help cope with the huge demand from shoppers stocking up on food and household staples. </a:t>
            </a:r>
            <a:br>
              <a:rPr lang="en-GB" dirty="0"/>
            </a:br>
            <a:br>
              <a:rPr lang="en-GB" dirty="0"/>
            </a:br>
            <a:endParaRPr lang="en-GB" dirty="0"/>
          </a:p>
        </p:txBody>
      </p:sp>
      <p:sp>
        <p:nvSpPr>
          <p:cNvPr id="11" name="Text Placeholder 14">
            <a:extLst>
              <a:ext uri="{FF2B5EF4-FFF2-40B4-BE49-F238E27FC236}">
                <a16:creationId xmlns:a16="http://schemas.microsoft.com/office/drawing/2014/main" id="{F1DBC1EE-D22B-4D95-A5F9-DD4C4B80C418}"/>
              </a:ext>
            </a:extLst>
          </p:cNvPr>
          <p:cNvSpPr txBox="1">
            <a:spLocks/>
          </p:cNvSpPr>
          <p:nvPr/>
        </p:nvSpPr>
        <p:spPr>
          <a:xfrm>
            <a:off x="3747475" y="1610807"/>
            <a:ext cx="3427428" cy="6048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2. Implementing additional safety measures</a:t>
            </a:r>
          </a:p>
        </p:txBody>
      </p:sp>
      <p:sp>
        <p:nvSpPr>
          <p:cNvPr id="12" name="Content Placeholder 15">
            <a:extLst>
              <a:ext uri="{FF2B5EF4-FFF2-40B4-BE49-F238E27FC236}">
                <a16:creationId xmlns:a16="http://schemas.microsoft.com/office/drawing/2014/main" id="{68509A4E-E7B7-44E3-9041-126D275691D7}"/>
              </a:ext>
            </a:extLst>
          </p:cNvPr>
          <p:cNvSpPr txBox="1">
            <a:spLocks/>
          </p:cNvSpPr>
          <p:nvPr/>
        </p:nvSpPr>
        <p:spPr>
          <a:xfrm>
            <a:off x="3747475" y="2277295"/>
            <a:ext cx="3427428" cy="33444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Mercadona</a:t>
            </a:r>
            <a:r>
              <a:rPr lang="en-GB" dirty="0"/>
              <a:t> (Spain) restricting shopper access and imposing a one-meter rune as well as limiting cash payments</a:t>
            </a:r>
          </a:p>
          <a:p>
            <a:endParaRPr lang="en-GB" dirty="0"/>
          </a:p>
          <a:p>
            <a:r>
              <a:rPr lang="en-GB" dirty="0"/>
              <a:t>Lidl (Poland) has installed plexiglass shields to protect cashiers and will limit customer numbers in stores. </a:t>
            </a:r>
            <a:br>
              <a:rPr lang="en-GB" dirty="0"/>
            </a:br>
            <a:br>
              <a:rPr lang="en-GB" dirty="0"/>
            </a:br>
            <a:endParaRPr lang="en-GB" dirty="0"/>
          </a:p>
          <a:p>
            <a:endParaRPr lang="en-GB" dirty="0"/>
          </a:p>
        </p:txBody>
      </p:sp>
      <p:sp>
        <p:nvSpPr>
          <p:cNvPr id="13" name="Text Placeholder 16">
            <a:extLst>
              <a:ext uri="{FF2B5EF4-FFF2-40B4-BE49-F238E27FC236}">
                <a16:creationId xmlns:a16="http://schemas.microsoft.com/office/drawing/2014/main" id="{DFAF7EDE-8033-444F-9A82-CDFCB8113A30}"/>
              </a:ext>
            </a:extLst>
          </p:cNvPr>
          <p:cNvSpPr txBox="1">
            <a:spLocks/>
          </p:cNvSpPr>
          <p:nvPr/>
        </p:nvSpPr>
        <p:spPr>
          <a:xfrm>
            <a:off x="7738801" y="1606759"/>
            <a:ext cx="3427429" cy="6048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3. Catering to different consumer groups</a:t>
            </a:r>
          </a:p>
        </p:txBody>
      </p:sp>
      <p:sp>
        <p:nvSpPr>
          <p:cNvPr id="14" name="Content Placeholder 17">
            <a:extLst>
              <a:ext uri="{FF2B5EF4-FFF2-40B4-BE49-F238E27FC236}">
                <a16:creationId xmlns:a16="http://schemas.microsoft.com/office/drawing/2014/main" id="{E9C3D5F9-78EC-44A0-97FE-E8E79D7C560A}"/>
              </a:ext>
            </a:extLst>
          </p:cNvPr>
          <p:cNvSpPr txBox="1">
            <a:spLocks/>
          </p:cNvSpPr>
          <p:nvPr/>
        </p:nvSpPr>
        <p:spPr>
          <a:xfrm>
            <a:off x="7738801" y="2272759"/>
            <a:ext cx="3427429" cy="33444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Morrisons (UK) will launch a call centre to enable orders to be taken over the phone for customers who do not shop online as well as introducing a new range of easy to order food parcels.</a:t>
            </a:r>
          </a:p>
          <a:p>
            <a:endParaRPr lang="en-GB" dirty="0"/>
          </a:p>
          <a:p>
            <a:r>
              <a:rPr lang="en-GB" dirty="0"/>
              <a:t>Iceland &amp; Lidl (UK), Woolworths (Australia), Dollar General (US) are among the grocery stores to amend their opening hours to include a morning period exclusively for elderly and high-risk shoppers </a:t>
            </a:r>
            <a:br>
              <a:rPr lang="en-GB" dirty="0"/>
            </a:br>
            <a:endParaRPr lang="en-GB" dirty="0"/>
          </a:p>
        </p:txBody>
      </p:sp>
      <p:sp>
        <p:nvSpPr>
          <p:cNvPr id="5" name="Slide Number Placeholder 4">
            <a:extLst>
              <a:ext uri="{FF2B5EF4-FFF2-40B4-BE49-F238E27FC236}">
                <a16:creationId xmlns:a16="http://schemas.microsoft.com/office/drawing/2014/main" id="{9D9491E7-E9DC-4443-8A95-FAA281C936FB}"/>
              </a:ext>
            </a:extLst>
          </p:cNvPr>
          <p:cNvSpPr>
            <a:spLocks noGrp="1"/>
          </p:cNvSpPr>
          <p:nvPr>
            <p:ph type="sldNum" sz="quarter" idx="10"/>
          </p:nvPr>
        </p:nvSpPr>
        <p:spPr/>
        <p:txBody>
          <a:bodyPr/>
          <a:lstStyle/>
          <a:p>
            <a:fld id="{4034BEE3-566C-4068-A777-C3A4762E861B}" type="slidenum">
              <a:rPr lang="en-GB" smtClean="0"/>
              <a:pPr/>
              <a:t>34</a:t>
            </a:fld>
            <a:endParaRPr lang="en-GB" dirty="0"/>
          </a:p>
        </p:txBody>
      </p:sp>
    </p:spTree>
    <p:extLst>
      <p:ext uri="{BB962C8B-B14F-4D97-AF65-F5344CB8AC3E}">
        <p14:creationId xmlns:p14="http://schemas.microsoft.com/office/powerpoint/2010/main" val="10017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57B1B4-1277-4EB6-9098-D39F6B2F1C76}"/>
              </a:ext>
            </a:extLst>
          </p:cNvPr>
          <p:cNvSpPr>
            <a:spLocks noGrp="1"/>
          </p:cNvSpPr>
          <p:nvPr>
            <p:ph type="ftr" sz="quarter" idx="11"/>
          </p:nvPr>
        </p:nvSpPr>
        <p:spPr/>
        <p:txBody>
          <a:bodyPr/>
          <a:lstStyle/>
          <a:p>
            <a:endParaRPr lang="en-GB"/>
          </a:p>
        </p:txBody>
      </p:sp>
      <p:pic>
        <p:nvPicPr>
          <p:cNvPr id="4" name="Picture 3">
            <a:extLst>
              <a:ext uri="{FF2B5EF4-FFF2-40B4-BE49-F238E27FC236}">
                <a16:creationId xmlns:a16="http://schemas.microsoft.com/office/drawing/2014/main" id="{CAFAD615-6E87-472C-A4F8-AE4A97EC50AF}"/>
              </a:ext>
            </a:extLst>
          </p:cNvPr>
          <p:cNvPicPr>
            <a:picLocks noChangeAspect="1"/>
          </p:cNvPicPr>
          <p:nvPr/>
        </p:nvPicPr>
        <p:blipFill rotWithShape="1">
          <a:blip r:embed="rId3"/>
          <a:srcRect l="5400" t="13867" r="6300" b="11111"/>
          <a:stretch/>
        </p:blipFill>
        <p:spPr>
          <a:xfrm>
            <a:off x="707570" y="913855"/>
            <a:ext cx="10525465" cy="5030290"/>
          </a:xfrm>
          <a:prstGeom prst="rect">
            <a:avLst/>
          </a:prstGeom>
        </p:spPr>
      </p:pic>
      <p:sp>
        <p:nvSpPr>
          <p:cNvPr id="5" name="Title 1">
            <a:extLst>
              <a:ext uri="{FF2B5EF4-FFF2-40B4-BE49-F238E27FC236}">
                <a16:creationId xmlns:a16="http://schemas.microsoft.com/office/drawing/2014/main" id="{AD85E85E-8F7C-4729-B812-5AAFB77F87F0}"/>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US" dirty="0"/>
              <a:t>Learning from China, we know some sectors will be harder hit than others…</a:t>
            </a:r>
          </a:p>
        </p:txBody>
      </p:sp>
      <p:sp>
        <p:nvSpPr>
          <p:cNvPr id="2" name="Slide Number Placeholder 1">
            <a:extLst>
              <a:ext uri="{FF2B5EF4-FFF2-40B4-BE49-F238E27FC236}">
                <a16:creationId xmlns:a16="http://schemas.microsoft.com/office/drawing/2014/main" id="{BC1E75C3-719D-45BD-9D93-54046941250B}"/>
              </a:ext>
            </a:extLst>
          </p:cNvPr>
          <p:cNvSpPr>
            <a:spLocks noGrp="1"/>
          </p:cNvSpPr>
          <p:nvPr>
            <p:ph type="sldNum" sz="quarter" idx="10"/>
          </p:nvPr>
        </p:nvSpPr>
        <p:spPr/>
        <p:txBody>
          <a:bodyPr/>
          <a:lstStyle/>
          <a:p>
            <a:fld id="{4034BEE3-566C-4068-A777-C3A4762E861B}" type="slidenum">
              <a:rPr lang="en-GB" smtClean="0"/>
              <a:pPr/>
              <a:t>35</a:t>
            </a:fld>
            <a:endParaRPr lang="en-GB"/>
          </a:p>
        </p:txBody>
      </p:sp>
    </p:spTree>
    <p:extLst>
      <p:ext uri="{BB962C8B-B14F-4D97-AF65-F5344CB8AC3E}">
        <p14:creationId xmlns:p14="http://schemas.microsoft.com/office/powerpoint/2010/main" val="8707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69462E-6BE6-4D31-9245-3DD3D1480848}"/>
              </a:ext>
            </a:extLst>
          </p:cNvPr>
          <p:cNvSpPr>
            <a:spLocks noGrp="1"/>
          </p:cNvSpPr>
          <p:nvPr>
            <p:ph type="ftr" sz="quarter" idx="11"/>
          </p:nvPr>
        </p:nvSpPr>
        <p:spPr/>
        <p:txBody>
          <a:bodyPr/>
          <a:lstStyle/>
          <a:p>
            <a:endParaRPr lang="en-GB"/>
          </a:p>
        </p:txBody>
      </p:sp>
      <p:pic>
        <p:nvPicPr>
          <p:cNvPr id="4" name="Picture 3">
            <a:extLst>
              <a:ext uri="{FF2B5EF4-FFF2-40B4-BE49-F238E27FC236}">
                <a16:creationId xmlns:a16="http://schemas.microsoft.com/office/drawing/2014/main" id="{74494D0A-C3A4-4B6E-920F-41C92D17AD86}"/>
              </a:ext>
            </a:extLst>
          </p:cNvPr>
          <p:cNvPicPr>
            <a:picLocks noChangeAspect="1"/>
          </p:cNvPicPr>
          <p:nvPr/>
        </p:nvPicPr>
        <p:blipFill rotWithShape="1">
          <a:blip r:embed="rId3"/>
          <a:srcRect l="5800" t="19200" r="5800" b="14133"/>
          <a:stretch/>
        </p:blipFill>
        <p:spPr>
          <a:xfrm>
            <a:off x="512064" y="1426464"/>
            <a:ext cx="10777728" cy="4572000"/>
          </a:xfrm>
          <a:prstGeom prst="rect">
            <a:avLst/>
          </a:prstGeom>
        </p:spPr>
      </p:pic>
      <p:sp>
        <p:nvSpPr>
          <p:cNvPr id="6" name="Title 1">
            <a:extLst>
              <a:ext uri="{FF2B5EF4-FFF2-40B4-BE49-F238E27FC236}">
                <a16:creationId xmlns:a16="http://schemas.microsoft.com/office/drawing/2014/main" id="{3E5EECEC-13B2-4C36-8D06-E756428B14C7}"/>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US"/>
              <a:t>But after the pandemic, there is huge potential for rebound</a:t>
            </a:r>
            <a:br>
              <a:rPr lang="en-US"/>
            </a:br>
            <a:endParaRPr lang="en-US"/>
          </a:p>
        </p:txBody>
      </p:sp>
      <p:pic>
        <p:nvPicPr>
          <p:cNvPr id="7" name="Picture 6">
            <a:extLst>
              <a:ext uri="{FF2B5EF4-FFF2-40B4-BE49-F238E27FC236}">
                <a16:creationId xmlns:a16="http://schemas.microsoft.com/office/drawing/2014/main" id="{E6A80343-9A70-4669-A693-4077EF832BB9}"/>
              </a:ext>
            </a:extLst>
          </p:cNvPr>
          <p:cNvPicPr>
            <a:picLocks noChangeAspect="1"/>
          </p:cNvPicPr>
          <p:nvPr/>
        </p:nvPicPr>
        <p:blipFill rotWithShape="1">
          <a:blip r:embed="rId4"/>
          <a:srcRect l="5400" t="13867" r="6300" b="77910"/>
          <a:stretch/>
        </p:blipFill>
        <p:spPr>
          <a:xfrm>
            <a:off x="460534" y="1033272"/>
            <a:ext cx="10765536" cy="563880"/>
          </a:xfrm>
          <a:prstGeom prst="rect">
            <a:avLst/>
          </a:prstGeom>
        </p:spPr>
      </p:pic>
      <p:sp>
        <p:nvSpPr>
          <p:cNvPr id="2" name="Slide Number Placeholder 1">
            <a:extLst>
              <a:ext uri="{FF2B5EF4-FFF2-40B4-BE49-F238E27FC236}">
                <a16:creationId xmlns:a16="http://schemas.microsoft.com/office/drawing/2014/main" id="{52402851-C415-4B51-975F-072C35AA846F}"/>
              </a:ext>
            </a:extLst>
          </p:cNvPr>
          <p:cNvSpPr>
            <a:spLocks noGrp="1"/>
          </p:cNvSpPr>
          <p:nvPr>
            <p:ph type="sldNum" sz="quarter" idx="10"/>
          </p:nvPr>
        </p:nvSpPr>
        <p:spPr/>
        <p:txBody>
          <a:bodyPr/>
          <a:lstStyle/>
          <a:p>
            <a:fld id="{4034BEE3-566C-4068-A777-C3A4762E861B}" type="slidenum">
              <a:rPr lang="en-GB" smtClean="0"/>
              <a:pPr/>
              <a:t>36</a:t>
            </a:fld>
            <a:endParaRPr lang="en-GB"/>
          </a:p>
        </p:txBody>
      </p:sp>
    </p:spTree>
    <p:extLst>
      <p:ext uri="{BB962C8B-B14F-4D97-AF65-F5344CB8AC3E}">
        <p14:creationId xmlns:p14="http://schemas.microsoft.com/office/powerpoint/2010/main" val="67390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373D-E7D2-4361-A7B7-3BCCE4793C0A}"/>
              </a:ext>
            </a:extLst>
          </p:cNvPr>
          <p:cNvSpPr>
            <a:spLocks noGrp="1"/>
          </p:cNvSpPr>
          <p:nvPr>
            <p:ph type="body" sz="quarter" idx="15"/>
          </p:nvPr>
        </p:nvSpPr>
        <p:spPr/>
        <p:txBody>
          <a:bodyPr/>
          <a:lstStyle/>
          <a:p>
            <a:r>
              <a:rPr lang="en-GB" dirty="0"/>
              <a:t>Summary and commercial call to action</a:t>
            </a:r>
          </a:p>
        </p:txBody>
      </p:sp>
      <p:sp>
        <p:nvSpPr>
          <p:cNvPr id="8" name="Text Placeholder 7">
            <a:extLst>
              <a:ext uri="{FF2B5EF4-FFF2-40B4-BE49-F238E27FC236}">
                <a16:creationId xmlns:a16="http://schemas.microsoft.com/office/drawing/2014/main" id="{99CDA11C-7591-4A3D-9AF8-E3507F841E08}"/>
              </a:ext>
            </a:extLst>
          </p:cNvPr>
          <p:cNvSpPr>
            <a:spLocks noGrp="1"/>
          </p:cNvSpPr>
          <p:nvPr>
            <p:ph type="body" sz="quarter" idx="16"/>
          </p:nvPr>
        </p:nvSpPr>
        <p:spPr/>
        <p:txBody>
          <a:bodyPr/>
          <a:lstStyle/>
          <a:p>
            <a:r>
              <a:rPr lang="en-GB"/>
              <a:t>3</a:t>
            </a:r>
          </a:p>
        </p:txBody>
      </p:sp>
    </p:spTree>
    <p:extLst>
      <p:ext uri="{BB962C8B-B14F-4D97-AF65-F5344CB8AC3E}">
        <p14:creationId xmlns:p14="http://schemas.microsoft.com/office/powerpoint/2010/main" val="22383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10A4-9DC8-4EC3-B249-2C48DF8095CE}"/>
              </a:ext>
            </a:extLst>
          </p:cNvPr>
          <p:cNvSpPr>
            <a:spLocks noGrp="1"/>
          </p:cNvSpPr>
          <p:nvPr>
            <p:ph type="title"/>
          </p:nvPr>
        </p:nvSpPr>
        <p:spPr/>
        <p:txBody>
          <a:bodyPr/>
          <a:lstStyle/>
          <a:p>
            <a:r>
              <a:rPr lang="en-GB" dirty="0"/>
              <a:t>Learning from the data</a:t>
            </a:r>
          </a:p>
        </p:txBody>
      </p:sp>
      <p:sp>
        <p:nvSpPr>
          <p:cNvPr id="4" name="Footer Placeholder 3">
            <a:extLst>
              <a:ext uri="{FF2B5EF4-FFF2-40B4-BE49-F238E27FC236}">
                <a16:creationId xmlns:a16="http://schemas.microsoft.com/office/drawing/2014/main" id="{EB70B91C-B6D7-4B3D-97DF-77FDA9C19D9E}"/>
              </a:ext>
            </a:extLst>
          </p:cNvPr>
          <p:cNvSpPr>
            <a:spLocks noGrp="1"/>
          </p:cNvSpPr>
          <p:nvPr>
            <p:ph type="ftr" sz="quarter" idx="11"/>
          </p:nvPr>
        </p:nvSpPr>
        <p:spPr/>
        <p:txBody>
          <a:bodyPr/>
          <a:lstStyle/>
          <a:p>
            <a:endParaRPr lang="en-GB" dirty="0"/>
          </a:p>
        </p:txBody>
      </p:sp>
      <p:sp>
        <p:nvSpPr>
          <p:cNvPr id="5" name="Content Placeholder 4">
            <a:extLst>
              <a:ext uri="{FF2B5EF4-FFF2-40B4-BE49-F238E27FC236}">
                <a16:creationId xmlns:a16="http://schemas.microsoft.com/office/drawing/2014/main" id="{B2E9CD0B-58BC-4BA2-B27F-C452BDA5352B}"/>
              </a:ext>
            </a:extLst>
          </p:cNvPr>
          <p:cNvSpPr>
            <a:spLocks noGrp="1"/>
          </p:cNvSpPr>
          <p:nvPr>
            <p:ph sz="quarter" idx="12"/>
          </p:nvPr>
        </p:nvSpPr>
        <p:spPr/>
        <p:txBody>
          <a:bodyPr/>
          <a:lstStyle/>
          <a:p>
            <a:r>
              <a:rPr lang="en-GB" b="1" dirty="0"/>
              <a:t>Staff welfare should be a company’s first priority</a:t>
            </a:r>
          </a:p>
          <a:p>
            <a:r>
              <a:rPr lang="en-GB" dirty="0"/>
              <a:t>Brands looking after their employees and offering flexible working are the top two concerns for consumers</a:t>
            </a:r>
          </a:p>
        </p:txBody>
      </p:sp>
      <p:sp>
        <p:nvSpPr>
          <p:cNvPr id="6" name="Content Placeholder 5">
            <a:extLst>
              <a:ext uri="{FF2B5EF4-FFF2-40B4-BE49-F238E27FC236}">
                <a16:creationId xmlns:a16="http://schemas.microsoft.com/office/drawing/2014/main" id="{6FD787CE-34CC-4E49-8289-E92012946878}"/>
              </a:ext>
            </a:extLst>
          </p:cNvPr>
          <p:cNvSpPr>
            <a:spLocks noGrp="1"/>
          </p:cNvSpPr>
          <p:nvPr>
            <p:ph sz="quarter" idx="13"/>
          </p:nvPr>
        </p:nvSpPr>
        <p:spPr/>
        <p:txBody>
          <a:bodyPr/>
          <a:lstStyle/>
          <a:p>
            <a:r>
              <a:rPr lang="en-GB" b="1" dirty="0"/>
              <a:t>There is still a place for advertising</a:t>
            </a:r>
          </a:p>
          <a:p>
            <a:r>
              <a:rPr lang="en-GB" dirty="0"/>
              <a:t>Consumers still find this useful, and continuing to communicate will help your brand recover faster</a:t>
            </a:r>
          </a:p>
          <a:p>
            <a:endParaRPr lang="en-GB" dirty="0"/>
          </a:p>
        </p:txBody>
      </p:sp>
      <p:sp>
        <p:nvSpPr>
          <p:cNvPr id="7" name="Content Placeholder 6">
            <a:extLst>
              <a:ext uri="{FF2B5EF4-FFF2-40B4-BE49-F238E27FC236}">
                <a16:creationId xmlns:a16="http://schemas.microsoft.com/office/drawing/2014/main" id="{079076BA-BADB-4DAA-BBE1-8A39AA689647}"/>
              </a:ext>
            </a:extLst>
          </p:cNvPr>
          <p:cNvSpPr>
            <a:spLocks noGrp="1"/>
          </p:cNvSpPr>
          <p:nvPr>
            <p:ph sz="quarter" idx="14"/>
          </p:nvPr>
        </p:nvSpPr>
        <p:spPr/>
        <p:txBody>
          <a:bodyPr/>
          <a:lstStyle/>
          <a:p>
            <a:r>
              <a:rPr lang="en-GB" b="1" dirty="0"/>
              <a:t>As media behaviours change, there are new opportunities to reach people</a:t>
            </a:r>
          </a:p>
          <a:p>
            <a:r>
              <a:rPr lang="en-GB" dirty="0"/>
              <a:t>Consider adapting your online and social media strategies as the pandemic progresses in each market</a:t>
            </a:r>
          </a:p>
          <a:p>
            <a:endParaRPr lang="en-GB" dirty="0"/>
          </a:p>
        </p:txBody>
      </p:sp>
      <p:sp>
        <p:nvSpPr>
          <p:cNvPr id="8" name="Content Placeholder 7">
            <a:extLst>
              <a:ext uri="{FF2B5EF4-FFF2-40B4-BE49-F238E27FC236}">
                <a16:creationId xmlns:a16="http://schemas.microsoft.com/office/drawing/2014/main" id="{F4C6C2BB-F279-4322-955F-DDA9CA8257EB}"/>
              </a:ext>
            </a:extLst>
          </p:cNvPr>
          <p:cNvSpPr>
            <a:spLocks noGrp="1"/>
          </p:cNvSpPr>
          <p:nvPr>
            <p:ph sz="quarter" idx="15"/>
          </p:nvPr>
        </p:nvSpPr>
        <p:spPr/>
        <p:txBody>
          <a:bodyPr/>
          <a:lstStyle/>
          <a:p>
            <a:r>
              <a:rPr lang="en-GB" b="1" dirty="0"/>
              <a:t>Consider your messaging and advertising strategy carefully</a:t>
            </a:r>
          </a:p>
          <a:p>
            <a:r>
              <a:rPr lang="en-GB" dirty="0"/>
              <a:t>There’s a fine balance between being seen as helpful and profiteering, so ensure you are taking the right tone to build your brand</a:t>
            </a:r>
          </a:p>
          <a:p>
            <a:endParaRPr lang="en-GB" dirty="0"/>
          </a:p>
        </p:txBody>
      </p:sp>
      <p:sp>
        <p:nvSpPr>
          <p:cNvPr id="9" name="Slide Number Placeholder 8">
            <a:extLst>
              <a:ext uri="{FF2B5EF4-FFF2-40B4-BE49-F238E27FC236}">
                <a16:creationId xmlns:a16="http://schemas.microsoft.com/office/drawing/2014/main" id="{B93D3CDC-B25A-46D9-9192-7A77AD67AA9C}"/>
              </a:ext>
            </a:extLst>
          </p:cNvPr>
          <p:cNvSpPr>
            <a:spLocks noGrp="1"/>
          </p:cNvSpPr>
          <p:nvPr>
            <p:ph type="sldNum" sz="quarter" idx="10"/>
          </p:nvPr>
        </p:nvSpPr>
        <p:spPr/>
        <p:txBody>
          <a:bodyPr/>
          <a:lstStyle/>
          <a:p>
            <a:fld id="{4034BEE3-566C-4068-A777-C3A4762E861B}" type="slidenum">
              <a:rPr lang="en-GB" smtClean="0"/>
              <a:pPr/>
              <a:t>38</a:t>
            </a:fld>
            <a:endParaRPr lang="en-GB" dirty="0"/>
          </a:p>
        </p:txBody>
      </p:sp>
    </p:spTree>
    <p:extLst>
      <p:ext uri="{BB962C8B-B14F-4D97-AF65-F5344CB8AC3E}">
        <p14:creationId xmlns:p14="http://schemas.microsoft.com/office/powerpoint/2010/main" val="4637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373D-E7D2-4361-A7B7-3BCCE4793C0A}"/>
              </a:ext>
            </a:extLst>
          </p:cNvPr>
          <p:cNvSpPr>
            <a:spLocks noGrp="1"/>
          </p:cNvSpPr>
          <p:nvPr>
            <p:ph type="body" sz="quarter" idx="15"/>
          </p:nvPr>
        </p:nvSpPr>
        <p:spPr/>
        <p:txBody>
          <a:bodyPr/>
          <a:lstStyle/>
          <a:p>
            <a:r>
              <a:rPr lang="en-GB" dirty="0"/>
              <a:t>Questions?</a:t>
            </a:r>
          </a:p>
        </p:txBody>
      </p:sp>
    </p:spTree>
    <p:extLst>
      <p:ext uri="{BB962C8B-B14F-4D97-AF65-F5344CB8AC3E}">
        <p14:creationId xmlns:p14="http://schemas.microsoft.com/office/powerpoint/2010/main" val="8006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8F0FD5A-2CA3-45D2-92D3-739D8514970C}"/>
              </a:ext>
            </a:extLst>
          </p:cNvPr>
          <p:cNvSpPr>
            <a:spLocks noGrp="1"/>
          </p:cNvSpPr>
          <p:nvPr>
            <p:ph type="body" sz="quarter" idx="15"/>
          </p:nvPr>
        </p:nvSpPr>
        <p:spPr/>
        <p:txBody>
          <a:bodyPr/>
          <a:lstStyle/>
          <a:p>
            <a:r>
              <a:rPr lang="en-GB" dirty="0"/>
              <a:t>Setting the context</a:t>
            </a:r>
          </a:p>
        </p:txBody>
      </p:sp>
    </p:spTree>
    <p:extLst>
      <p:ext uri="{BB962C8B-B14F-4D97-AF65-F5344CB8AC3E}">
        <p14:creationId xmlns:p14="http://schemas.microsoft.com/office/powerpoint/2010/main" val="5024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CCBF-B1A3-4262-A074-FDABC143299B}"/>
              </a:ext>
            </a:extLst>
          </p:cNvPr>
          <p:cNvSpPr>
            <a:spLocks noGrp="1"/>
          </p:cNvSpPr>
          <p:nvPr>
            <p:ph type="title"/>
          </p:nvPr>
        </p:nvSpPr>
        <p:spPr/>
        <p:txBody>
          <a:bodyPr/>
          <a:lstStyle/>
          <a:p>
            <a:r>
              <a:rPr lang="en-GB" dirty="0"/>
              <a:t>At the point of analysis there were 200,000+ cases, and over 8,500 deaths from Covid-19</a:t>
            </a:r>
            <a:br>
              <a:rPr lang="en-GB" dirty="0"/>
            </a:br>
            <a:endParaRPr lang="en-GB" dirty="0"/>
          </a:p>
        </p:txBody>
      </p:sp>
      <p:sp>
        <p:nvSpPr>
          <p:cNvPr id="4" name="Footer Placeholder 3">
            <a:extLst>
              <a:ext uri="{FF2B5EF4-FFF2-40B4-BE49-F238E27FC236}">
                <a16:creationId xmlns:a16="http://schemas.microsoft.com/office/drawing/2014/main" id="{0938B589-44E1-4522-9F8C-0D5507C19ACD}"/>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B675BD04-5C55-4702-A319-F0E97739C5AA}"/>
              </a:ext>
            </a:extLst>
          </p:cNvPr>
          <p:cNvSpPr>
            <a:spLocks noGrp="1"/>
          </p:cNvSpPr>
          <p:nvPr>
            <p:ph type="body" sz="quarter" idx="13"/>
          </p:nvPr>
        </p:nvSpPr>
        <p:spPr>
          <a:xfrm>
            <a:off x="360363" y="1211424"/>
            <a:ext cx="11466000" cy="396000"/>
          </a:xfrm>
        </p:spPr>
        <p:txBody>
          <a:bodyPr/>
          <a:lstStyle/>
          <a:p>
            <a:r>
              <a:rPr lang="en-GB" dirty="0"/>
              <a:t>To simplify we have used the following market groupings</a:t>
            </a:r>
          </a:p>
          <a:p>
            <a:endParaRPr lang="en-GB" dirty="0"/>
          </a:p>
        </p:txBody>
      </p:sp>
      <p:graphicFrame>
        <p:nvGraphicFramePr>
          <p:cNvPr id="7" name="Content Placeholder 6">
            <a:extLst>
              <a:ext uri="{FF2B5EF4-FFF2-40B4-BE49-F238E27FC236}">
                <a16:creationId xmlns:a16="http://schemas.microsoft.com/office/drawing/2014/main" id="{BAA8AC29-C453-47B9-AD4D-37D23DA8408B}"/>
              </a:ext>
            </a:extLst>
          </p:cNvPr>
          <p:cNvGraphicFramePr>
            <a:graphicFrameLocks noGrp="1"/>
          </p:cNvGraphicFramePr>
          <p:nvPr>
            <p:ph sz="quarter" idx="14"/>
            <p:extLst>
              <p:ext uri="{D42A27DB-BD31-4B8C-83A1-F6EECF244321}">
                <p14:modId xmlns:p14="http://schemas.microsoft.com/office/powerpoint/2010/main" val="3861580770"/>
              </p:ext>
            </p:extLst>
          </p:nvPr>
        </p:nvGraphicFramePr>
        <p:xfrm>
          <a:off x="360363" y="1709738"/>
          <a:ext cx="11466512" cy="3845560"/>
        </p:xfrm>
        <a:graphic>
          <a:graphicData uri="http://schemas.openxmlformats.org/drawingml/2006/table">
            <a:tbl>
              <a:tblPr firstRow="1" bandRow="1">
                <a:tableStyleId>{5C22544A-7EE6-4342-B048-85BDC9FD1C3A}</a:tableStyleId>
              </a:tblPr>
              <a:tblGrid>
                <a:gridCol w="2866628">
                  <a:extLst>
                    <a:ext uri="{9D8B030D-6E8A-4147-A177-3AD203B41FA5}">
                      <a16:colId xmlns:a16="http://schemas.microsoft.com/office/drawing/2014/main" val="203096574"/>
                    </a:ext>
                  </a:extLst>
                </a:gridCol>
                <a:gridCol w="2866628">
                  <a:extLst>
                    <a:ext uri="{9D8B030D-6E8A-4147-A177-3AD203B41FA5}">
                      <a16:colId xmlns:a16="http://schemas.microsoft.com/office/drawing/2014/main" val="3213244210"/>
                    </a:ext>
                  </a:extLst>
                </a:gridCol>
                <a:gridCol w="2866628">
                  <a:extLst>
                    <a:ext uri="{9D8B030D-6E8A-4147-A177-3AD203B41FA5}">
                      <a16:colId xmlns:a16="http://schemas.microsoft.com/office/drawing/2014/main" val="1938651206"/>
                    </a:ext>
                  </a:extLst>
                </a:gridCol>
                <a:gridCol w="2866628">
                  <a:extLst>
                    <a:ext uri="{9D8B030D-6E8A-4147-A177-3AD203B41FA5}">
                      <a16:colId xmlns:a16="http://schemas.microsoft.com/office/drawing/2014/main" val="2431233081"/>
                    </a:ext>
                  </a:extLst>
                </a:gridCol>
              </a:tblGrid>
              <a:tr h="370840">
                <a:tc>
                  <a:txBody>
                    <a:bodyPr/>
                    <a:lstStyle/>
                    <a:p>
                      <a:endParaRPr lang="en-GB" dirty="0"/>
                    </a:p>
                  </a:txBody>
                  <a:tcPr/>
                </a:tc>
                <a:tc>
                  <a:txBody>
                    <a:bodyPr/>
                    <a:lstStyle/>
                    <a:p>
                      <a:r>
                        <a:rPr lang="en-GB" dirty="0"/>
                        <a:t>Early Stage</a:t>
                      </a:r>
                    </a:p>
                  </a:txBody>
                  <a:tcPr/>
                </a:tc>
                <a:tc>
                  <a:txBody>
                    <a:bodyPr/>
                    <a:lstStyle/>
                    <a:p>
                      <a:r>
                        <a:rPr lang="en-GB" dirty="0"/>
                        <a:t>Mid Stage</a:t>
                      </a:r>
                    </a:p>
                  </a:txBody>
                  <a:tcPr/>
                </a:tc>
                <a:tc>
                  <a:txBody>
                    <a:bodyPr/>
                    <a:lstStyle/>
                    <a:p>
                      <a:r>
                        <a:rPr lang="en-GB" dirty="0"/>
                        <a:t>Late Stage</a:t>
                      </a:r>
                    </a:p>
                  </a:txBody>
                  <a:tcPr/>
                </a:tc>
                <a:extLst>
                  <a:ext uri="{0D108BD9-81ED-4DB2-BD59-A6C34878D82A}">
                    <a16:rowId xmlns:a16="http://schemas.microsoft.com/office/drawing/2014/main" val="3426137950"/>
                  </a:ext>
                </a:extLst>
              </a:tr>
              <a:tr h="370840">
                <a:tc>
                  <a:txBody>
                    <a:bodyPr/>
                    <a:lstStyle/>
                    <a:p>
                      <a:r>
                        <a:rPr lang="en-GB" b="1" i="1" dirty="0"/>
                        <a:t>Description</a:t>
                      </a:r>
                    </a:p>
                  </a:txBody>
                  <a:tcPr/>
                </a:tc>
                <a:tc>
                  <a:txBody>
                    <a:bodyPr/>
                    <a:lstStyle/>
                    <a:p>
                      <a:r>
                        <a:rPr lang="en-GB" i="1" dirty="0"/>
                        <a:t>0-few cases identified, low deaths and limited to no social distancing measures</a:t>
                      </a:r>
                    </a:p>
                  </a:txBody>
                  <a:tcPr/>
                </a:tc>
                <a:tc>
                  <a:txBody>
                    <a:bodyPr/>
                    <a:lstStyle/>
                    <a:p>
                      <a:r>
                        <a:rPr lang="en-GB" i="1" dirty="0"/>
                        <a:t>Community transmission is taking place, with deaths increasing and some social distancing measures in place</a:t>
                      </a:r>
                    </a:p>
                  </a:txBody>
                  <a:tcPr/>
                </a:tc>
                <a:tc>
                  <a:txBody>
                    <a:bodyPr/>
                    <a:lstStyle/>
                    <a:p>
                      <a:r>
                        <a:rPr lang="en-GB" i="1" dirty="0"/>
                        <a:t>Significant number of cases and deaths, full lockdown in place to control the spread of the virus</a:t>
                      </a:r>
                    </a:p>
                  </a:txBody>
                  <a:tcPr/>
                </a:tc>
                <a:extLst>
                  <a:ext uri="{0D108BD9-81ED-4DB2-BD59-A6C34878D82A}">
                    <a16:rowId xmlns:a16="http://schemas.microsoft.com/office/drawing/2014/main" val="2307656000"/>
                  </a:ext>
                </a:extLst>
              </a:tr>
              <a:tr h="370840">
                <a:tc>
                  <a:txBody>
                    <a:bodyPr/>
                    <a:lstStyle/>
                    <a:p>
                      <a:r>
                        <a:rPr lang="en-GB" dirty="0"/>
                        <a:t>Markets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Belgium, Germany, South Africa, Netherlands, UK, USA</a:t>
                      </a:r>
                    </a:p>
                  </a:txBody>
                  <a:tcPr/>
                </a:tc>
                <a:tc>
                  <a:txBody>
                    <a:bodyPr/>
                    <a:lstStyle/>
                    <a:p>
                      <a:r>
                        <a:rPr lang="en-GB" dirty="0"/>
                        <a:t>Spain &amp; France</a:t>
                      </a:r>
                    </a:p>
                    <a:p>
                      <a:r>
                        <a:rPr lang="en-GB" dirty="0"/>
                        <a:t>Israel, Nigeria, Poland, Republic of Ireland, Saudi Arabia, Slovakia, South Korea, Turkey, UAE, Brazil, Canada, Czech Republic</a:t>
                      </a:r>
                    </a:p>
                  </a:txBody>
                  <a:tcPr/>
                </a:tc>
                <a:tc>
                  <a:txBody>
                    <a:bodyPr/>
                    <a:lstStyle/>
                    <a:p>
                      <a:r>
                        <a:rPr lang="en-GB" dirty="0"/>
                        <a:t>China &amp; Italy</a:t>
                      </a:r>
                    </a:p>
                  </a:txBody>
                  <a:tcPr/>
                </a:tc>
                <a:extLst>
                  <a:ext uri="{0D108BD9-81ED-4DB2-BD59-A6C34878D82A}">
                    <a16:rowId xmlns:a16="http://schemas.microsoft.com/office/drawing/2014/main" val="1284055433"/>
                  </a:ext>
                </a:extLst>
              </a:tr>
            </a:tbl>
          </a:graphicData>
        </a:graphic>
      </p:graphicFrame>
      <p:sp>
        <p:nvSpPr>
          <p:cNvPr id="3" name="Slide Number Placeholder 2">
            <a:extLst>
              <a:ext uri="{FF2B5EF4-FFF2-40B4-BE49-F238E27FC236}">
                <a16:creationId xmlns:a16="http://schemas.microsoft.com/office/drawing/2014/main" id="{F157F74E-1777-4412-AEB1-D64F47338429}"/>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324610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77F5B3E-CEC0-4639-A686-9F275A266A20}"/>
              </a:ext>
            </a:extLst>
          </p:cNvPr>
          <p:cNvSpPr>
            <a:spLocks noGrp="1"/>
          </p:cNvSpPr>
          <p:nvPr>
            <p:ph type="title"/>
          </p:nvPr>
        </p:nvSpPr>
        <p:spPr/>
        <p:txBody>
          <a:bodyPr/>
          <a:lstStyle/>
          <a:p>
            <a:r>
              <a:rPr lang="en-GB" dirty="0"/>
              <a:t>What we will take you through today…</a:t>
            </a:r>
          </a:p>
        </p:txBody>
      </p:sp>
      <p:sp>
        <p:nvSpPr>
          <p:cNvPr id="4" name="Footer Placeholder 3">
            <a:extLst>
              <a:ext uri="{FF2B5EF4-FFF2-40B4-BE49-F238E27FC236}">
                <a16:creationId xmlns:a16="http://schemas.microsoft.com/office/drawing/2014/main" id="{75CD3B5A-9415-4E58-A318-EE3E5BFD0B52}"/>
              </a:ext>
            </a:extLst>
          </p:cNvPr>
          <p:cNvSpPr>
            <a:spLocks noGrp="1"/>
          </p:cNvSpPr>
          <p:nvPr>
            <p:ph type="ftr" sz="quarter" idx="11"/>
          </p:nvPr>
        </p:nvSpPr>
        <p:spPr/>
        <p:txBody>
          <a:bodyPr/>
          <a:lstStyle/>
          <a:p>
            <a:endParaRPr lang="en-GB" dirty="0"/>
          </a:p>
        </p:txBody>
      </p:sp>
      <p:sp>
        <p:nvSpPr>
          <p:cNvPr id="13" name="Text Placeholder 12">
            <a:extLst>
              <a:ext uri="{FF2B5EF4-FFF2-40B4-BE49-F238E27FC236}">
                <a16:creationId xmlns:a16="http://schemas.microsoft.com/office/drawing/2014/main" id="{02FC2DA3-FB8F-4761-92E5-0FB1FBE964E8}"/>
              </a:ext>
            </a:extLst>
          </p:cNvPr>
          <p:cNvSpPr>
            <a:spLocks noGrp="1"/>
          </p:cNvSpPr>
          <p:nvPr>
            <p:ph type="body" sz="quarter" idx="12"/>
          </p:nvPr>
        </p:nvSpPr>
        <p:spPr>
          <a:xfrm>
            <a:off x="360000" y="2197946"/>
            <a:ext cx="2728800" cy="282065"/>
          </a:xfrm>
        </p:spPr>
        <p:txBody>
          <a:bodyPr/>
          <a:lstStyle/>
          <a:p>
            <a:r>
              <a:rPr lang="en-GB" dirty="0"/>
              <a:t>1. Global attitudes</a:t>
            </a:r>
          </a:p>
        </p:txBody>
      </p:sp>
      <p:sp>
        <p:nvSpPr>
          <p:cNvPr id="14" name="Content Placeholder 13">
            <a:extLst>
              <a:ext uri="{FF2B5EF4-FFF2-40B4-BE49-F238E27FC236}">
                <a16:creationId xmlns:a16="http://schemas.microsoft.com/office/drawing/2014/main" id="{6E556B4D-5C5F-4FF7-BE7D-6BB183E2455F}"/>
              </a:ext>
            </a:extLst>
          </p:cNvPr>
          <p:cNvSpPr>
            <a:spLocks noGrp="1"/>
          </p:cNvSpPr>
          <p:nvPr>
            <p:ph sz="quarter" idx="13"/>
          </p:nvPr>
        </p:nvSpPr>
        <p:spPr>
          <a:xfrm>
            <a:off x="360000" y="2873825"/>
            <a:ext cx="2728800" cy="2732271"/>
          </a:xfrm>
        </p:spPr>
        <p:txBody>
          <a:bodyPr/>
          <a:lstStyle/>
          <a:p>
            <a:r>
              <a:rPr lang="en-GB" dirty="0"/>
              <a:t>Understanding the general level of concern, and what drives this</a:t>
            </a:r>
          </a:p>
        </p:txBody>
      </p:sp>
      <p:sp>
        <p:nvSpPr>
          <p:cNvPr id="15" name="Text Placeholder 14">
            <a:extLst>
              <a:ext uri="{FF2B5EF4-FFF2-40B4-BE49-F238E27FC236}">
                <a16:creationId xmlns:a16="http://schemas.microsoft.com/office/drawing/2014/main" id="{BA6C4010-71CD-46E9-93F5-F5FFCBB350B4}"/>
              </a:ext>
            </a:extLst>
          </p:cNvPr>
          <p:cNvSpPr>
            <a:spLocks noGrp="1"/>
          </p:cNvSpPr>
          <p:nvPr>
            <p:ph type="body" sz="quarter" idx="14"/>
          </p:nvPr>
        </p:nvSpPr>
        <p:spPr>
          <a:xfrm>
            <a:off x="3272691" y="1971263"/>
            <a:ext cx="2728800" cy="604800"/>
          </a:xfrm>
        </p:spPr>
        <p:txBody>
          <a:bodyPr/>
          <a:lstStyle/>
          <a:p>
            <a:r>
              <a:rPr lang="en-GB" dirty="0"/>
              <a:t>2. Changing media consumption behaviours</a:t>
            </a:r>
          </a:p>
        </p:txBody>
      </p:sp>
      <p:sp>
        <p:nvSpPr>
          <p:cNvPr id="16" name="Content Placeholder 15">
            <a:extLst>
              <a:ext uri="{FF2B5EF4-FFF2-40B4-BE49-F238E27FC236}">
                <a16:creationId xmlns:a16="http://schemas.microsoft.com/office/drawing/2014/main" id="{D3254165-4BEA-436B-95BA-66E32792D733}"/>
              </a:ext>
            </a:extLst>
          </p:cNvPr>
          <p:cNvSpPr>
            <a:spLocks noGrp="1"/>
          </p:cNvSpPr>
          <p:nvPr>
            <p:ph sz="quarter" idx="15"/>
          </p:nvPr>
        </p:nvSpPr>
        <p:spPr>
          <a:xfrm>
            <a:off x="3272691" y="2874313"/>
            <a:ext cx="2728800" cy="2732271"/>
          </a:xfrm>
        </p:spPr>
        <p:txBody>
          <a:bodyPr/>
          <a:lstStyle/>
          <a:p>
            <a:r>
              <a:rPr lang="en-GB" dirty="0"/>
              <a:t>How is Covid-19 impacting media consumption behaviours</a:t>
            </a:r>
          </a:p>
        </p:txBody>
      </p:sp>
      <p:sp>
        <p:nvSpPr>
          <p:cNvPr id="17" name="Text Placeholder 16">
            <a:extLst>
              <a:ext uri="{FF2B5EF4-FFF2-40B4-BE49-F238E27FC236}">
                <a16:creationId xmlns:a16="http://schemas.microsoft.com/office/drawing/2014/main" id="{9A695A87-D2DC-49B7-8B9A-4FF4CEBDA087}"/>
              </a:ext>
            </a:extLst>
          </p:cNvPr>
          <p:cNvSpPr>
            <a:spLocks noGrp="1"/>
          </p:cNvSpPr>
          <p:nvPr>
            <p:ph type="body" sz="quarter" idx="16"/>
          </p:nvPr>
        </p:nvSpPr>
        <p:spPr>
          <a:xfrm>
            <a:off x="6185382" y="1971263"/>
            <a:ext cx="2728800" cy="604800"/>
          </a:xfrm>
        </p:spPr>
        <p:txBody>
          <a:bodyPr/>
          <a:lstStyle/>
          <a:p>
            <a:r>
              <a:rPr lang="en-GB" dirty="0"/>
              <a:t>3. What brands and companies can do</a:t>
            </a:r>
          </a:p>
        </p:txBody>
      </p:sp>
      <p:sp>
        <p:nvSpPr>
          <p:cNvPr id="18" name="Content Placeholder 17">
            <a:extLst>
              <a:ext uri="{FF2B5EF4-FFF2-40B4-BE49-F238E27FC236}">
                <a16:creationId xmlns:a16="http://schemas.microsoft.com/office/drawing/2014/main" id="{B9875008-A221-4530-A50B-9FCB14FD22C2}"/>
              </a:ext>
            </a:extLst>
          </p:cNvPr>
          <p:cNvSpPr>
            <a:spLocks noGrp="1"/>
          </p:cNvSpPr>
          <p:nvPr>
            <p:ph sz="quarter" idx="17"/>
          </p:nvPr>
        </p:nvSpPr>
        <p:spPr>
          <a:xfrm>
            <a:off x="6185382" y="2873825"/>
            <a:ext cx="2728800" cy="2732271"/>
          </a:xfrm>
        </p:spPr>
        <p:txBody>
          <a:bodyPr/>
          <a:lstStyle/>
          <a:p>
            <a:r>
              <a:rPr lang="en-GB" dirty="0"/>
              <a:t>What can you do in response to the changing reality</a:t>
            </a:r>
          </a:p>
        </p:txBody>
      </p:sp>
      <p:sp>
        <p:nvSpPr>
          <p:cNvPr id="19" name="Text Placeholder 18">
            <a:extLst>
              <a:ext uri="{FF2B5EF4-FFF2-40B4-BE49-F238E27FC236}">
                <a16:creationId xmlns:a16="http://schemas.microsoft.com/office/drawing/2014/main" id="{7E563523-1AB6-4600-AFC2-3D40A752B5FD}"/>
              </a:ext>
            </a:extLst>
          </p:cNvPr>
          <p:cNvSpPr>
            <a:spLocks noGrp="1"/>
          </p:cNvSpPr>
          <p:nvPr>
            <p:ph type="body" sz="quarter" idx="18"/>
          </p:nvPr>
        </p:nvSpPr>
        <p:spPr>
          <a:xfrm>
            <a:off x="9098074" y="1971263"/>
            <a:ext cx="2728800" cy="604800"/>
          </a:xfrm>
        </p:spPr>
        <p:txBody>
          <a:bodyPr/>
          <a:lstStyle/>
          <a:p>
            <a:r>
              <a:rPr lang="en-GB" dirty="0"/>
              <a:t>4. Changing purchase behaviours</a:t>
            </a:r>
          </a:p>
        </p:txBody>
      </p:sp>
      <p:sp>
        <p:nvSpPr>
          <p:cNvPr id="20" name="Content Placeholder 19">
            <a:extLst>
              <a:ext uri="{FF2B5EF4-FFF2-40B4-BE49-F238E27FC236}">
                <a16:creationId xmlns:a16="http://schemas.microsoft.com/office/drawing/2014/main" id="{12D79418-408F-43A1-8D22-695081A03298}"/>
              </a:ext>
            </a:extLst>
          </p:cNvPr>
          <p:cNvSpPr>
            <a:spLocks noGrp="1"/>
          </p:cNvSpPr>
          <p:nvPr>
            <p:ph sz="quarter" idx="19"/>
          </p:nvPr>
        </p:nvSpPr>
        <p:spPr>
          <a:xfrm>
            <a:off x="9098074" y="2874108"/>
            <a:ext cx="2728800" cy="2731352"/>
          </a:xfrm>
        </p:spPr>
        <p:txBody>
          <a:bodyPr/>
          <a:lstStyle/>
          <a:p>
            <a:r>
              <a:rPr lang="en-GB" dirty="0"/>
              <a:t>How is Covid-19 changing the way we shop</a:t>
            </a:r>
          </a:p>
        </p:txBody>
      </p:sp>
      <p:cxnSp>
        <p:nvCxnSpPr>
          <p:cNvPr id="5" name="Straight Connector 4">
            <a:extLst>
              <a:ext uri="{FF2B5EF4-FFF2-40B4-BE49-F238E27FC236}">
                <a16:creationId xmlns:a16="http://schemas.microsoft.com/office/drawing/2014/main" id="{C1E2D641-AE1F-6B49-8D10-84FEBA14BE7D}"/>
              </a:ext>
            </a:extLst>
          </p:cNvPr>
          <p:cNvCxnSpPr>
            <a:cxnSpLocks/>
          </p:cNvCxnSpPr>
          <p:nvPr/>
        </p:nvCxnSpPr>
        <p:spPr>
          <a:xfrm>
            <a:off x="359999" y="2645230"/>
            <a:ext cx="2432187"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CAF8F7-BF65-E448-B46B-AC64E4D84C20}"/>
              </a:ext>
            </a:extLst>
          </p:cNvPr>
          <p:cNvCxnSpPr>
            <a:cxnSpLocks/>
          </p:cNvCxnSpPr>
          <p:nvPr/>
        </p:nvCxnSpPr>
        <p:spPr>
          <a:xfrm>
            <a:off x="3272400" y="2645230"/>
            <a:ext cx="2432187"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73A0BC-76E6-8E4B-8229-2E37DEC2335D}"/>
              </a:ext>
            </a:extLst>
          </p:cNvPr>
          <p:cNvCxnSpPr>
            <a:cxnSpLocks/>
          </p:cNvCxnSpPr>
          <p:nvPr/>
        </p:nvCxnSpPr>
        <p:spPr>
          <a:xfrm>
            <a:off x="6185382" y="2645230"/>
            <a:ext cx="2432187"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5429A6-A701-6741-AAF2-5A6C3A323B43}"/>
              </a:ext>
            </a:extLst>
          </p:cNvPr>
          <p:cNvCxnSpPr>
            <a:cxnSpLocks/>
          </p:cNvCxnSpPr>
          <p:nvPr/>
        </p:nvCxnSpPr>
        <p:spPr>
          <a:xfrm>
            <a:off x="9098074" y="2645230"/>
            <a:ext cx="2432187"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B2EECA-D988-4A39-959C-BD0D01DDDCB0}"/>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244463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8F0FD5A-2CA3-45D2-92D3-739D8514970C}"/>
              </a:ext>
            </a:extLst>
          </p:cNvPr>
          <p:cNvSpPr>
            <a:spLocks noGrp="1"/>
          </p:cNvSpPr>
          <p:nvPr>
            <p:ph type="body" sz="quarter" idx="15"/>
          </p:nvPr>
        </p:nvSpPr>
        <p:spPr/>
        <p:txBody>
          <a:bodyPr/>
          <a:lstStyle/>
          <a:p>
            <a:r>
              <a:rPr lang="en-GB" dirty="0"/>
              <a:t>Global Attitudes</a:t>
            </a:r>
          </a:p>
        </p:txBody>
      </p:sp>
      <p:sp>
        <p:nvSpPr>
          <p:cNvPr id="10" name="Text Placeholder 9">
            <a:extLst>
              <a:ext uri="{FF2B5EF4-FFF2-40B4-BE49-F238E27FC236}">
                <a16:creationId xmlns:a16="http://schemas.microsoft.com/office/drawing/2014/main" id="{3A61F479-BB6C-4EAD-8B28-CC356E91433E}"/>
              </a:ext>
            </a:extLst>
          </p:cNvPr>
          <p:cNvSpPr>
            <a:spLocks noGrp="1"/>
          </p:cNvSpPr>
          <p:nvPr>
            <p:ph type="body" sz="quarter" idx="16"/>
          </p:nvPr>
        </p:nvSpPr>
        <p:spPr/>
        <p:txBody>
          <a:bodyPr/>
          <a:lstStyle/>
          <a:p>
            <a:r>
              <a:rPr lang="en-GB" dirty="0"/>
              <a:t>1.</a:t>
            </a:r>
          </a:p>
        </p:txBody>
      </p:sp>
    </p:spTree>
    <p:extLst>
      <p:ext uri="{BB962C8B-B14F-4D97-AF65-F5344CB8AC3E}">
        <p14:creationId xmlns:p14="http://schemas.microsoft.com/office/powerpoint/2010/main" val="333416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D1D4-EB1E-48F3-86C3-0181365802BD}"/>
              </a:ext>
            </a:extLst>
          </p:cNvPr>
          <p:cNvSpPr>
            <a:spLocks noGrp="1"/>
          </p:cNvSpPr>
          <p:nvPr>
            <p:ph type="title"/>
          </p:nvPr>
        </p:nvSpPr>
        <p:spPr/>
        <p:txBody>
          <a:bodyPr/>
          <a:lstStyle/>
          <a:p>
            <a:r>
              <a:rPr lang="en-GB" dirty="0"/>
              <a:t>Overall, consumers are concerned about the Coronavirus situation, but personal concern remains relatively low</a:t>
            </a:r>
          </a:p>
        </p:txBody>
      </p:sp>
      <p:sp>
        <p:nvSpPr>
          <p:cNvPr id="4" name="Footer Placeholder 3">
            <a:extLst>
              <a:ext uri="{FF2B5EF4-FFF2-40B4-BE49-F238E27FC236}">
                <a16:creationId xmlns:a16="http://schemas.microsoft.com/office/drawing/2014/main" id="{10E711FF-4B00-4BAB-888E-070B1209F9B1}"/>
              </a:ext>
            </a:extLst>
          </p:cNvPr>
          <p:cNvSpPr>
            <a:spLocks noGrp="1"/>
          </p:cNvSpPr>
          <p:nvPr>
            <p:ph type="ftr" sz="quarter" idx="11"/>
          </p:nvPr>
        </p:nvSpPr>
        <p:spPr/>
        <p:txBody>
          <a:bodyPr/>
          <a:lstStyle/>
          <a:p>
            <a:endParaRPr lang="en-GB" dirty="0"/>
          </a:p>
        </p:txBody>
      </p:sp>
      <p:graphicFrame>
        <p:nvGraphicFramePr>
          <p:cNvPr id="9" name="Content Placeholder 8">
            <a:extLst>
              <a:ext uri="{FF2B5EF4-FFF2-40B4-BE49-F238E27FC236}">
                <a16:creationId xmlns:a16="http://schemas.microsoft.com/office/drawing/2014/main" id="{43B7C52F-FCB4-4D83-B111-9BDA90930CB2}"/>
              </a:ext>
            </a:extLst>
          </p:cNvPr>
          <p:cNvGraphicFramePr>
            <a:graphicFrameLocks noGrp="1"/>
          </p:cNvGraphicFramePr>
          <p:nvPr>
            <p:ph sz="quarter" idx="14"/>
            <p:extLst>
              <p:ext uri="{D42A27DB-BD31-4B8C-83A1-F6EECF244321}">
                <p14:modId xmlns:p14="http://schemas.microsoft.com/office/powerpoint/2010/main" val="3753385555"/>
              </p:ext>
            </p:extLst>
          </p:nvPr>
        </p:nvGraphicFramePr>
        <p:xfrm>
          <a:off x="360363" y="1709738"/>
          <a:ext cx="11466512"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4278C3C3-FF52-497E-B521-CB20CAF6C6B8}"/>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26711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4DD436-B265-144C-B8E3-0BB635055A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Title 2">
            <a:extLst>
              <a:ext uri="{FF2B5EF4-FFF2-40B4-BE49-F238E27FC236}">
                <a16:creationId xmlns:a16="http://schemas.microsoft.com/office/drawing/2014/main" id="{A55B7898-DEB7-4A9B-8592-3BEA2961F2F4}"/>
              </a:ext>
            </a:extLst>
          </p:cNvPr>
          <p:cNvSpPr>
            <a:spLocks noGrp="1"/>
          </p:cNvSpPr>
          <p:nvPr>
            <p:ph type="title"/>
          </p:nvPr>
        </p:nvSpPr>
        <p:spPr>
          <a:xfrm>
            <a:off x="359999" y="288000"/>
            <a:ext cx="11466875" cy="400110"/>
          </a:xfrm>
        </p:spPr>
        <p:txBody>
          <a:bodyPr/>
          <a:lstStyle/>
          <a:p>
            <a:r>
              <a:rPr lang="en-US" dirty="0"/>
              <a:t>People are making many changes to their lifestyle in response to the outbreak</a:t>
            </a:r>
          </a:p>
        </p:txBody>
      </p:sp>
      <p:grpSp>
        <p:nvGrpSpPr>
          <p:cNvPr id="7" name="Groupe 23">
            <a:extLst>
              <a:ext uri="{FF2B5EF4-FFF2-40B4-BE49-F238E27FC236}">
                <a16:creationId xmlns:a16="http://schemas.microsoft.com/office/drawing/2014/main" id="{DC00E201-C2BB-42A7-B20E-37C8B1D053D5}"/>
              </a:ext>
            </a:extLst>
          </p:cNvPr>
          <p:cNvGrpSpPr/>
          <p:nvPr/>
        </p:nvGrpSpPr>
        <p:grpSpPr>
          <a:xfrm>
            <a:off x="3224090" y="1037643"/>
            <a:ext cx="1111624" cy="372100"/>
            <a:chOff x="2329874" y="1276442"/>
            <a:chExt cx="1111624" cy="372100"/>
          </a:xfrm>
        </p:grpSpPr>
        <p:pic>
          <p:nvPicPr>
            <p:cNvPr id="8" name="Graphique 31">
              <a:extLst>
                <a:ext uri="{FF2B5EF4-FFF2-40B4-BE49-F238E27FC236}">
                  <a16:creationId xmlns:a16="http://schemas.microsoft.com/office/drawing/2014/main" id="{F1CB87D1-E7E2-4976-BD98-A0E827090D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9874" y="1276442"/>
              <a:ext cx="372100" cy="372100"/>
            </a:xfrm>
            <a:prstGeom prst="rect">
              <a:avLst/>
            </a:prstGeom>
          </p:spPr>
        </p:pic>
        <p:sp>
          <p:nvSpPr>
            <p:cNvPr id="9" name="ZoneTexte 32">
              <a:extLst>
                <a:ext uri="{FF2B5EF4-FFF2-40B4-BE49-F238E27FC236}">
                  <a16:creationId xmlns:a16="http://schemas.microsoft.com/office/drawing/2014/main" id="{68CC92EE-7652-4C71-B075-6DB7E39EB636}"/>
                </a:ext>
              </a:extLst>
            </p:cNvPr>
            <p:cNvSpPr txBox="1"/>
            <p:nvPr/>
          </p:nvSpPr>
          <p:spPr>
            <a:xfrm>
              <a:off x="2795487" y="1371340"/>
              <a:ext cx="646011"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Canada</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 name="Groupe 33">
            <a:extLst>
              <a:ext uri="{FF2B5EF4-FFF2-40B4-BE49-F238E27FC236}">
                <a16:creationId xmlns:a16="http://schemas.microsoft.com/office/drawing/2014/main" id="{202EE778-D726-4929-9D9A-99681C3F3AD6}"/>
              </a:ext>
            </a:extLst>
          </p:cNvPr>
          <p:cNvGrpSpPr/>
          <p:nvPr/>
        </p:nvGrpSpPr>
        <p:grpSpPr>
          <a:xfrm>
            <a:off x="4520508" y="1037643"/>
            <a:ext cx="1050546" cy="366255"/>
            <a:chOff x="3757602" y="1280804"/>
            <a:chExt cx="1050546" cy="366255"/>
          </a:xfrm>
        </p:grpSpPr>
        <p:sp>
          <p:nvSpPr>
            <p:cNvPr id="11" name="ZoneTexte 34">
              <a:extLst>
                <a:ext uri="{FF2B5EF4-FFF2-40B4-BE49-F238E27FC236}">
                  <a16:creationId xmlns:a16="http://schemas.microsoft.com/office/drawing/2014/main" id="{E5BB13AE-2AF7-469F-A5C0-05F5D0ABD242}"/>
                </a:ext>
              </a:extLst>
            </p:cNvPr>
            <p:cNvSpPr txBox="1"/>
            <p:nvPr/>
          </p:nvSpPr>
          <p:spPr>
            <a:xfrm>
              <a:off x="4221449" y="1382314"/>
              <a:ext cx="586699"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France</a:t>
              </a:r>
            </a:p>
          </p:txBody>
        </p:sp>
        <p:pic>
          <p:nvPicPr>
            <p:cNvPr id="12" name="Graphique 35">
              <a:extLst>
                <a:ext uri="{FF2B5EF4-FFF2-40B4-BE49-F238E27FC236}">
                  <a16:creationId xmlns:a16="http://schemas.microsoft.com/office/drawing/2014/main" id="{298D88BA-218B-4F81-A4E4-A5DCD2C0C9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7602" y="1280804"/>
              <a:ext cx="366255" cy="366255"/>
            </a:xfrm>
            <a:prstGeom prst="rect">
              <a:avLst/>
            </a:prstGeom>
          </p:spPr>
        </p:pic>
      </p:grpSp>
      <p:grpSp>
        <p:nvGrpSpPr>
          <p:cNvPr id="13" name="Groupe 36">
            <a:extLst>
              <a:ext uri="{FF2B5EF4-FFF2-40B4-BE49-F238E27FC236}">
                <a16:creationId xmlns:a16="http://schemas.microsoft.com/office/drawing/2014/main" id="{27ACD937-8BA5-4DF7-8903-E639EA3EE47E}"/>
              </a:ext>
            </a:extLst>
          </p:cNvPr>
          <p:cNvGrpSpPr/>
          <p:nvPr/>
        </p:nvGrpSpPr>
        <p:grpSpPr>
          <a:xfrm>
            <a:off x="5850189" y="1007663"/>
            <a:ext cx="1175107" cy="366255"/>
            <a:chOff x="5101859" y="1280804"/>
            <a:chExt cx="1175107" cy="366255"/>
          </a:xfrm>
        </p:grpSpPr>
        <p:sp>
          <p:nvSpPr>
            <p:cNvPr id="14" name="ZoneTexte 37">
              <a:extLst>
                <a:ext uri="{FF2B5EF4-FFF2-40B4-BE49-F238E27FC236}">
                  <a16:creationId xmlns:a16="http://schemas.microsoft.com/office/drawing/2014/main" id="{37B350F9-2057-433A-8383-FB4D5CE61E81}"/>
                </a:ext>
              </a:extLst>
            </p:cNvPr>
            <p:cNvSpPr txBox="1"/>
            <p:nvPr/>
          </p:nvSpPr>
          <p:spPr>
            <a:xfrm>
              <a:off x="5499509" y="1375040"/>
              <a:ext cx="777457"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Germany</a:t>
              </a:r>
            </a:p>
          </p:txBody>
        </p:sp>
        <p:pic>
          <p:nvPicPr>
            <p:cNvPr id="15" name="Graphique 38">
              <a:extLst>
                <a:ext uri="{FF2B5EF4-FFF2-40B4-BE49-F238E27FC236}">
                  <a16:creationId xmlns:a16="http://schemas.microsoft.com/office/drawing/2014/main" id="{E3A29381-5BF0-4614-A492-F57E2ABA08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1859" y="1280804"/>
              <a:ext cx="366255" cy="366255"/>
            </a:xfrm>
            <a:prstGeom prst="rect">
              <a:avLst/>
            </a:prstGeom>
          </p:spPr>
        </p:pic>
      </p:grpSp>
      <p:grpSp>
        <p:nvGrpSpPr>
          <p:cNvPr id="16" name="Groupe 39">
            <a:extLst>
              <a:ext uri="{FF2B5EF4-FFF2-40B4-BE49-F238E27FC236}">
                <a16:creationId xmlns:a16="http://schemas.microsoft.com/office/drawing/2014/main" id="{47B63EF3-C6E2-4649-ABDC-23F1A3E76FFE}"/>
              </a:ext>
            </a:extLst>
          </p:cNvPr>
          <p:cNvGrpSpPr/>
          <p:nvPr/>
        </p:nvGrpSpPr>
        <p:grpSpPr>
          <a:xfrm>
            <a:off x="7100246" y="1037643"/>
            <a:ext cx="838924" cy="366255"/>
            <a:chOff x="6546050" y="1276442"/>
            <a:chExt cx="838924" cy="366255"/>
          </a:xfrm>
        </p:grpSpPr>
        <p:pic>
          <p:nvPicPr>
            <p:cNvPr id="17" name="Graphique 40">
              <a:extLst>
                <a:ext uri="{FF2B5EF4-FFF2-40B4-BE49-F238E27FC236}">
                  <a16:creationId xmlns:a16="http://schemas.microsoft.com/office/drawing/2014/main" id="{7EE0CF0E-0DFD-4DA7-999E-F8BFE93B7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6050" y="1276442"/>
              <a:ext cx="366255" cy="366255"/>
            </a:xfrm>
            <a:prstGeom prst="rect">
              <a:avLst/>
            </a:prstGeom>
          </p:spPr>
        </p:pic>
        <p:sp>
          <p:nvSpPr>
            <p:cNvPr id="18" name="ZoneTexte 41">
              <a:extLst>
                <a:ext uri="{FF2B5EF4-FFF2-40B4-BE49-F238E27FC236}">
                  <a16:creationId xmlns:a16="http://schemas.microsoft.com/office/drawing/2014/main" id="{F1CEAD67-01BF-4D59-BCD7-FD255D99A813}"/>
                </a:ext>
              </a:extLst>
            </p:cNvPr>
            <p:cNvSpPr txBox="1"/>
            <p:nvPr/>
          </p:nvSpPr>
          <p:spPr>
            <a:xfrm>
              <a:off x="7027504" y="1378363"/>
              <a:ext cx="357470"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Italy</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9" name="Groupe 42">
            <a:extLst>
              <a:ext uri="{FF2B5EF4-FFF2-40B4-BE49-F238E27FC236}">
                <a16:creationId xmlns:a16="http://schemas.microsoft.com/office/drawing/2014/main" id="{2282DB82-FE3E-4A02-88D0-8EA1883795CA}"/>
              </a:ext>
            </a:extLst>
          </p:cNvPr>
          <p:cNvGrpSpPr/>
          <p:nvPr/>
        </p:nvGrpSpPr>
        <p:grpSpPr>
          <a:xfrm>
            <a:off x="8326205" y="1007663"/>
            <a:ext cx="997219" cy="458493"/>
            <a:chOff x="7762373" y="1216142"/>
            <a:chExt cx="997219" cy="458493"/>
          </a:xfrm>
        </p:grpSpPr>
        <p:sp>
          <p:nvSpPr>
            <p:cNvPr id="20" name="ZoneTexte 43">
              <a:extLst>
                <a:ext uri="{FF2B5EF4-FFF2-40B4-BE49-F238E27FC236}">
                  <a16:creationId xmlns:a16="http://schemas.microsoft.com/office/drawing/2014/main" id="{D301D652-875B-48BE-9B7E-1ACCF283AC64}"/>
                </a:ext>
              </a:extLst>
            </p:cNvPr>
            <p:cNvSpPr txBox="1"/>
            <p:nvPr/>
          </p:nvSpPr>
          <p:spPr>
            <a:xfrm>
              <a:off x="8243425" y="1360776"/>
              <a:ext cx="516167" cy="183127"/>
            </a:xfrm>
            <a:prstGeom prst="rect">
              <a:avLst/>
            </a:prstGeom>
            <a:noFill/>
          </p:spPr>
          <p:txBody>
            <a:bodyPr wrap="non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Japan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1" name="Graphique 44">
              <a:extLst>
                <a:ext uri="{FF2B5EF4-FFF2-40B4-BE49-F238E27FC236}">
                  <a16:creationId xmlns:a16="http://schemas.microsoft.com/office/drawing/2014/main" id="{8CD125B1-536E-44A5-B436-54ED76DCCF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62373" y="1216142"/>
              <a:ext cx="458493" cy="458493"/>
            </a:xfrm>
            <a:prstGeom prst="rect">
              <a:avLst/>
            </a:prstGeom>
          </p:spPr>
        </p:pic>
      </p:grpSp>
      <p:grpSp>
        <p:nvGrpSpPr>
          <p:cNvPr id="22" name="Groupe 45">
            <a:extLst>
              <a:ext uri="{FF2B5EF4-FFF2-40B4-BE49-F238E27FC236}">
                <a16:creationId xmlns:a16="http://schemas.microsoft.com/office/drawing/2014/main" id="{091DFDE7-A4DB-4178-AD1A-16106F9D5392}"/>
              </a:ext>
            </a:extLst>
          </p:cNvPr>
          <p:cNvGrpSpPr/>
          <p:nvPr/>
        </p:nvGrpSpPr>
        <p:grpSpPr>
          <a:xfrm>
            <a:off x="9712273" y="1037643"/>
            <a:ext cx="1409224" cy="400110"/>
            <a:chOff x="9105900" y="1246950"/>
            <a:chExt cx="1409224" cy="400110"/>
          </a:xfrm>
        </p:grpSpPr>
        <p:sp>
          <p:nvSpPr>
            <p:cNvPr id="23" name="ZoneTexte 46">
              <a:extLst>
                <a:ext uri="{FF2B5EF4-FFF2-40B4-BE49-F238E27FC236}">
                  <a16:creationId xmlns:a16="http://schemas.microsoft.com/office/drawing/2014/main" id="{B99B2C73-62EB-4A20-A3E1-AF3339B9519B}"/>
                </a:ext>
              </a:extLst>
            </p:cNvPr>
            <p:cNvSpPr txBox="1"/>
            <p:nvPr/>
          </p:nvSpPr>
          <p:spPr>
            <a:xfrm>
              <a:off x="9599523" y="1364225"/>
              <a:ext cx="915601" cy="18312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GB</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4" name="Graphique 47">
              <a:extLst>
                <a:ext uri="{FF2B5EF4-FFF2-40B4-BE49-F238E27FC236}">
                  <a16:creationId xmlns:a16="http://schemas.microsoft.com/office/drawing/2014/main" id="{7FB18742-16E4-43C6-98A8-E991BFB3E4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05900" y="1246950"/>
              <a:ext cx="400110" cy="400110"/>
            </a:xfrm>
            <a:prstGeom prst="rect">
              <a:avLst/>
            </a:prstGeom>
          </p:spPr>
        </p:pic>
      </p:grpSp>
      <p:grpSp>
        <p:nvGrpSpPr>
          <p:cNvPr id="25" name="Groupe 48">
            <a:extLst>
              <a:ext uri="{FF2B5EF4-FFF2-40B4-BE49-F238E27FC236}">
                <a16:creationId xmlns:a16="http://schemas.microsoft.com/office/drawing/2014/main" id="{EF6A26DD-D510-4573-8D7D-D4EC6C0C5ED0}"/>
              </a:ext>
            </a:extLst>
          </p:cNvPr>
          <p:cNvGrpSpPr/>
          <p:nvPr/>
        </p:nvGrpSpPr>
        <p:grpSpPr>
          <a:xfrm>
            <a:off x="10865121" y="1037643"/>
            <a:ext cx="1466914" cy="406510"/>
            <a:chOff x="10578807" y="1242211"/>
            <a:chExt cx="1466914" cy="406510"/>
          </a:xfrm>
        </p:grpSpPr>
        <p:sp>
          <p:nvSpPr>
            <p:cNvPr id="26" name="ZoneTexte 49">
              <a:extLst>
                <a:ext uri="{FF2B5EF4-FFF2-40B4-BE49-F238E27FC236}">
                  <a16:creationId xmlns:a16="http://schemas.microsoft.com/office/drawing/2014/main" id="{2D1AC960-A8DD-4DFD-B50A-25EB75150727}"/>
                </a:ext>
              </a:extLst>
            </p:cNvPr>
            <p:cNvSpPr txBox="1"/>
            <p:nvPr/>
          </p:nvSpPr>
          <p:spPr>
            <a:xfrm>
              <a:off x="11130120" y="1368005"/>
              <a:ext cx="915601" cy="18312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solidFill>
                    <a:srgbClr val="000000"/>
                  </a:solidFill>
                  <a:latin typeface="Arial"/>
                </a:rPr>
                <a:t>USA</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7" name="Graphique 50">
              <a:extLst>
                <a:ext uri="{FF2B5EF4-FFF2-40B4-BE49-F238E27FC236}">
                  <a16:creationId xmlns:a16="http://schemas.microsoft.com/office/drawing/2014/main" id="{C8AB7B4E-2020-48FE-AC2F-E9330B6BC5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78807" y="1242211"/>
              <a:ext cx="406510" cy="406510"/>
            </a:xfrm>
            <a:prstGeom prst="rect">
              <a:avLst/>
            </a:prstGeom>
          </p:spPr>
        </p:pic>
      </p:grpSp>
      <p:graphicFrame>
        <p:nvGraphicFramePr>
          <p:cNvPr id="28" name="Tableau 8">
            <a:extLst>
              <a:ext uri="{FF2B5EF4-FFF2-40B4-BE49-F238E27FC236}">
                <a16:creationId xmlns:a16="http://schemas.microsoft.com/office/drawing/2014/main" id="{7EF5D7AA-C6F0-45D8-B078-F314550E8724}"/>
              </a:ext>
            </a:extLst>
          </p:cNvPr>
          <p:cNvGraphicFramePr>
            <a:graphicFrameLocks noGrp="1"/>
          </p:cNvGraphicFramePr>
          <p:nvPr>
            <p:extLst>
              <p:ext uri="{D42A27DB-BD31-4B8C-83A1-F6EECF244321}">
                <p14:modId xmlns:p14="http://schemas.microsoft.com/office/powerpoint/2010/main" val="3209365993"/>
              </p:ext>
            </p:extLst>
          </p:nvPr>
        </p:nvGraphicFramePr>
        <p:xfrm>
          <a:off x="359999" y="1590497"/>
          <a:ext cx="11468456" cy="4353760"/>
        </p:xfrm>
        <a:graphic>
          <a:graphicData uri="http://schemas.openxmlformats.org/drawingml/2006/table">
            <a:tbl>
              <a:tblPr bandRow="1">
                <a:tableStyleId>{8EC20E35-A176-4012-BC5E-935CFFF8708E}</a:tableStyleId>
              </a:tblPr>
              <a:tblGrid>
                <a:gridCol w="1474528">
                  <a:extLst>
                    <a:ext uri="{9D8B030D-6E8A-4147-A177-3AD203B41FA5}">
                      <a16:colId xmlns:a16="http://schemas.microsoft.com/office/drawing/2014/main" val="2011493606"/>
                    </a:ext>
                  </a:extLst>
                </a:gridCol>
                <a:gridCol w="1249241">
                  <a:extLst>
                    <a:ext uri="{9D8B030D-6E8A-4147-A177-3AD203B41FA5}">
                      <a16:colId xmlns:a16="http://schemas.microsoft.com/office/drawing/2014/main" val="1707827620"/>
                    </a:ext>
                  </a:extLst>
                </a:gridCol>
                <a:gridCol w="1249241">
                  <a:extLst>
                    <a:ext uri="{9D8B030D-6E8A-4147-A177-3AD203B41FA5}">
                      <a16:colId xmlns:a16="http://schemas.microsoft.com/office/drawing/2014/main" val="876595016"/>
                    </a:ext>
                  </a:extLst>
                </a:gridCol>
                <a:gridCol w="1249241">
                  <a:extLst>
                    <a:ext uri="{9D8B030D-6E8A-4147-A177-3AD203B41FA5}">
                      <a16:colId xmlns:a16="http://schemas.microsoft.com/office/drawing/2014/main" val="1768164764"/>
                    </a:ext>
                  </a:extLst>
                </a:gridCol>
                <a:gridCol w="1249241">
                  <a:extLst>
                    <a:ext uri="{9D8B030D-6E8A-4147-A177-3AD203B41FA5}">
                      <a16:colId xmlns:a16="http://schemas.microsoft.com/office/drawing/2014/main" val="1720047857"/>
                    </a:ext>
                  </a:extLst>
                </a:gridCol>
                <a:gridCol w="1249241">
                  <a:extLst>
                    <a:ext uri="{9D8B030D-6E8A-4147-A177-3AD203B41FA5}">
                      <a16:colId xmlns:a16="http://schemas.microsoft.com/office/drawing/2014/main" val="863558611"/>
                    </a:ext>
                  </a:extLst>
                </a:gridCol>
                <a:gridCol w="1249241">
                  <a:extLst>
                    <a:ext uri="{9D8B030D-6E8A-4147-A177-3AD203B41FA5}">
                      <a16:colId xmlns:a16="http://schemas.microsoft.com/office/drawing/2014/main" val="3862717337"/>
                    </a:ext>
                  </a:extLst>
                </a:gridCol>
                <a:gridCol w="1249241">
                  <a:extLst>
                    <a:ext uri="{9D8B030D-6E8A-4147-A177-3AD203B41FA5}">
                      <a16:colId xmlns:a16="http://schemas.microsoft.com/office/drawing/2014/main" val="3493395137"/>
                    </a:ext>
                  </a:extLst>
                </a:gridCol>
                <a:gridCol w="1249241">
                  <a:extLst>
                    <a:ext uri="{9D8B030D-6E8A-4147-A177-3AD203B41FA5}">
                      <a16:colId xmlns:a16="http://schemas.microsoft.com/office/drawing/2014/main" val="3895723979"/>
                    </a:ext>
                  </a:extLst>
                </a:gridCol>
              </a:tblGrid>
              <a:tr h="703408">
                <a:tc>
                  <a:txBody>
                    <a:bodyPr/>
                    <a:lstStyle/>
                    <a:p>
                      <a:pPr algn="l"/>
                      <a:r>
                        <a:rPr lang="en-US" sz="1200" b="0" noProof="0" dirty="0"/>
                        <a:t>Washing hands more often/for longer</a:t>
                      </a:r>
                      <a:endParaRPr lang="en-US" sz="1200" b="0" noProof="0" dirty="0">
                        <a:latin typeface="+mj-lt"/>
                      </a:endParaRPr>
                    </a:p>
                  </a:txBody>
                  <a:tcPr anchor="ctr"/>
                </a:tc>
                <a:tc>
                  <a:txBody>
                    <a:bodyPr/>
                    <a:lstStyle/>
                    <a:p>
                      <a:pPr algn="ctr" fontAlgn="ctr"/>
                      <a:r>
                        <a:rPr lang="fr-FR" sz="1600" b="0" i="0" u="none" strike="noStrike" dirty="0">
                          <a:solidFill>
                            <a:schemeClr val="tx1"/>
                          </a:solidFill>
                          <a:effectLst/>
                          <a:latin typeface="Arial" panose="020B0604020202020204" pitchFamily="34" charset="0"/>
                        </a:rPr>
                        <a:t>77%</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88%</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83%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75%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87%</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56%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78%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80%</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925397192"/>
                  </a:ext>
                </a:extLst>
              </a:tr>
              <a:tr h="703408">
                <a:tc>
                  <a:txBody>
                    <a:bodyPr/>
                    <a:lstStyle/>
                    <a:p>
                      <a:pPr algn="l"/>
                      <a:r>
                        <a:rPr lang="en-US" sz="1200" b="0" noProof="0" dirty="0">
                          <a:latin typeface="+mj-lt"/>
                        </a:rPr>
                        <a:t>Avoiding non essential social contact</a:t>
                      </a:r>
                    </a:p>
                  </a:txBody>
                  <a:tcPr anchor="ctr"/>
                </a:tc>
                <a:tc>
                  <a:txBody>
                    <a:bodyPr/>
                    <a:lstStyle/>
                    <a:p>
                      <a:pPr algn="ctr" fontAlgn="ctr"/>
                      <a:r>
                        <a:rPr lang="fr-FR" sz="1600" b="0" i="0" u="none" strike="noStrike" dirty="0">
                          <a:solidFill>
                            <a:schemeClr val="tx1"/>
                          </a:solidFill>
                          <a:effectLst/>
                          <a:latin typeface="Arial" panose="020B0604020202020204" pitchFamily="34" charset="0"/>
                        </a:rPr>
                        <a:t>68%</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82%</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86%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69%</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27938285"/>
                  </a:ext>
                </a:extLst>
              </a:tr>
              <a:tr h="862112">
                <a:tc>
                  <a:txBody>
                    <a:bodyPr/>
                    <a:lstStyle/>
                    <a:p>
                      <a:pPr algn="l"/>
                      <a:r>
                        <a:rPr lang="en-US" sz="1200" b="0" noProof="0" dirty="0"/>
                        <a:t>Avoiding visits to pubs, cafes and restaurants when possible </a:t>
                      </a:r>
                      <a:endParaRPr lang="en-US" sz="1200" b="0" noProof="0" dirty="0">
                        <a:latin typeface="+mj-lt"/>
                      </a:endParaRPr>
                    </a:p>
                  </a:txBody>
                  <a:tcPr anchor="ctr"/>
                </a:tc>
                <a:tc>
                  <a:txBody>
                    <a:bodyPr/>
                    <a:lstStyle/>
                    <a:p>
                      <a:pPr algn="ctr" fontAlgn="ctr"/>
                      <a:r>
                        <a:rPr lang="fr-FR" sz="1600" b="0" i="0" u="none" strike="noStrike" dirty="0">
                          <a:solidFill>
                            <a:schemeClr val="tx1"/>
                          </a:solidFill>
                          <a:effectLst/>
                          <a:latin typeface="Arial" panose="020B0604020202020204" pitchFamily="34" charset="0"/>
                        </a:rPr>
                        <a:t>66%</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78%</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70%</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83%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38%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70%</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937672649"/>
                  </a:ext>
                </a:extLst>
              </a:tr>
              <a:tr h="585216">
                <a:tc>
                  <a:txBody>
                    <a:bodyPr/>
                    <a:lstStyle/>
                    <a:p>
                      <a:pPr algn="l"/>
                      <a:r>
                        <a:rPr lang="en-US" sz="1200" b="0" noProof="0" dirty="0">
                          <a:latin typeface="+mj-lt"/>
                        </a:rPr>
                        <a:t>Self-isolating at home</a:t>
                      </a:r>
                    </a:p>
                  </a:txBody>
                  <a:tcPr anchor="ctr"/>
                </a:tc>
                <a:tc>
                  <a:txBody>
                    <a:bodyPr/>
                    <a:lstStyle/>
                    <a:p>
                      <a:pPr algn="ctr" fontAlgn="ctr"/>
                      <a:r>
                        <a:rPr lang="fr-FR" sz="1600" b="0" i="0" u="none" strike="noStrike" dirty="0">
                          <a:solidFill>
                            <a:schemeClr val="tx1"/>
                          </a:solidFill>
                          <a:effectLst/>
                          <a:latin typeface="Arial" panose="020B0604020202020204" pitchFamily="34" charset="0"/>
                        </a:rPr>
                        <a:t>56%</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67%</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85%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75%</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21%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64%</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324033018"/>
                  </a:ext>
                </a:extLst>
              </a:tr>
              <a:tr h="676656">
                <a:tc>
                  <a:txBody>
                    <a:bodyPr/>
                    <a:lstStyle/>
                    <a:p>
                      <a:pPr algn="l"/>
                      <a:r>
                        <a:rPr lang="en-US" sz="1200" b="0" kern="1200" noProof="0" dirty="0">
                          <a:solidFill>
                            <a:schemeClr val="dk1"/>
                          </a:solidFill>
                          <a:latin typeface="+mn-lt"/>
                          <a:ea typeface="+mn-ea"/>
                          <a:cs typeface="+mn-cs"/>
                        </a:rPr>
                        <a:t>Avoiding public transport when possible</a:t>
                      </a:r>
                    </a:p>
                  </a:txBody>
                  <a:tcPr anchor="ctr"/>
                </a:tc>
                <a:tc>
                  <a:txBody>
                    <a:bodyPr/>
                    <a:lstStyle/>
                    <a:p>
                      <a:pPr algn="ctr" fontAlgn="ctr"/>
                      <a:r>
                        <a:rPr lang="fr-FR" sz="1600" b="0" i="0" u="none" strike="noStrike" dirty="0">
                          <a:solidFill>
                            <a:schemeClr val="tx1"/>
                          </a:solidFill>
                          <a:effectLst/>
                          <a:latin typeface="Arial" panose="020B0604020202020204" pitchFamily="34" charset="0"/>
                        </a:rPr>
                        <a:t>54%</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63%</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66%</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62%</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77%</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57%</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51%</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75869174"/>
                  </a:ext>
                </a:extLst>
              </a:tr>
              <a:tr h="566928">
                <a:tc>
                  <a:txBody>
                    <a:bodyPr/>
                    <a:lstStyle/>
                    <a:p>
                      <a:pPr algn="l"/>
                      <a:r>
                        <a:rPr lang="en-US" sz="1200" b="0" noProof="0" dirty="0"/>
                        <a:t>Working from home/working from home more often </a:t>
                      </a:r>
                      <a:endParaRPr lang="en-US" sz="1200" b="0" noProof="0" dirty="0">
                        <a:latin typeface="+mj-lt"/>
                      </a:endParaRPr>
                    </a:p>
                  </a:txBody>
                  <a:tcPr anchor="ctr"/>
                </a:tc>
                <a:tc>
                  <a:txBody>
                    <a:bodyPr/>
                    <a:lstStyle/>
                    <a:p>
                      <a:pPr algn="ctr" fontAlgn="ctr"/>
                      <a:r>
                        <a:rPr lang="fr-FR" sz="1600" b="0" i="0" u="none" strike="noStrike" dirty="0">
                          <a:solidFill>
                            <a:schemeClr val="tx1"/>
                          </a:solidFill>
                          <a:effectLst/>
                          <a:latin typeface="Arial" panose="020B0604020202020204" pitchFamily="34" charset="0"/>
                        </a:rPr>
                        <a:t>29%</a:t>
                      </a:r>
                    </a:p>
                  </a:txBody>
                  <a:tcPr marL="9525" marR="9525" marT="9525" marB="0" anchor="ctr">
                    <a:solidFill>
                      <a:schemeClr val="accent1">
                        <a:lumMod val="20000"/>
                        <a:lumOff val="80000"/>
                      </a:schemeClr>
                    </a:solidFill>
                  </a:tcPr>
                </a:tc>
                <a:tc>
                  <a:txBody>
                    <a:bodyPr/>
                    <a:lstStyle/>
                    <a:p>
                      <a:pPr algn="ctr" fontAlgn="ctr"/>
                      <a:r>
                        <a:rPr lang="fr-FR" sz="1600" b="0" i="0" u="none" strike="noStrike" dirty="0">
                          <a:solidFill>
                            <a:srgbClr val="000000"/>
                          </a:solidFill>
                          <a:effectLst/>
                          <a:latin typeface="Arial" panose="020B0604020202020204" pitchFamily="34" charset="0"/>
                        </a:rPr>
                        <a:t>35%</a:t>
                      </a:r>
                    </a:p>
                  </a:txBody>
                  <a:tcPr marL="9525" marR="9525" marT="9525" marB="0" anchor="ctr">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a:solidFill>
                            <a:srgbClr val="000000"/>
                          </a:solidFill>
                          <a:effectLst/>
                          <a:latin typeface="Arial" panose="020B0604020202020204" pitchFamily="34" charset="0"/>
                        </a:rPr>
                        <a:t>33%</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27%</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28%</a:t>
                      </a:r>
                    </a:p>
                  </a:txBody>
                  <a:tcPr marL="9525" marR="9525" marT="9525"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ctr" fontAlgn="ctr"/>
                      <a:r>
                        <a:rPr lang="fr-FR" sz="1600" b="0" i="0" u="none" strike="noStrike" dirty="0">
                          <a:solidFill>
                            <a:srgbClr val="000000"/>
                          </a:solidFill>
                          <a:effectLst/>
                          <a:latin typeface="Arial" panose="020B0604020202020204" pitchFamily="34" charset="0"/>
                        </a:rPr>
                        <a:t>32%</a:t>
                      </a:r>
                    </a:p>
                  </a:txBody>
                  <a:tcPr marL="9525" marR="9525" marT="9525" marB="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3353674885"/>
                  </a:ext>
                </a:extLst>
              </a:tr>
            </a:tbl>
          </a:graphicData>
        </a:graphic>
      </p:graphicFrame>
      <p:sp>
        <p:nvSpPr>
          <p:cNvPr id="71" name="TextBox 3">
            <a:extLst>
              <a:ext uri="{FF2B5EF4-FFF2-40B4-BE49-F238E27FC236}">
                <a16:creationId xmlns:a16="http://schemas.microsoft.com/office/drawing/2014/main" id="{A7D545FF-7F86-4572-880D-0E9870B5D447}"/>
              </a:ext>
            </a:extLst>
          </p:cNvPr>
          <p:cNvSpPr txBox="1"/>
          <p:nvPr/>
        </p:nvSpPr>
        <p:spPr>
          <a:xfrm>
            <a:off x="3866122" y="6382772"/>
            <a:ext cx="6833602" cy="169277"/>
          </a:xfrm>
          <a:prstGeom prst="rect">
            <a:avLst/>
          </a:prstGeom>
          <a:noFill/>
        </p:spPr>
        <p:txBody>
          <a:bodyPr wrap="none" lIns="0" tIns="0" rIns="0" bIns="0" rtlCol="0">
            <a:spAutoFit/>
          </a:bodyPr>
          <a:lstStyle/>
          <a:p>
            <a:r>
              <a:rPr lang="en-US" sz="1100" dirty="0"/>
              <a:t>Base: All adults – G7 (7005), CA (1000), FR (1000), GE (1004), IT (1000), JP (1001), GB (1000), USA (1000) </a:t>
            </a:r>
            <a:endParaRPr lang="en-GB" sz="1100" dirty="0"/>
          </a:p>
        </p:txBody>
      </p:sp>
      <p:sp>
        <p:nvSpPr>
          <p:cNvPr id="72" name="ZoneTexte 70">
            <a:extLst>
              <a:ext uri="{FF2B5EF4-FFF2-40B4-BE49-F238E27FC236}">
                <a16:creationId xmlns:a16="http://schemas.microsoft.com/office/drawing/2014/main" id="{57544692-6567-4A2D-BA11-FD8DC0659046}"/>
              </a:ext>
            </a:extLst>
          </p:cNvPr>
          <p:cNvSpPr txBox="1"/>
          <p:nvPr/>
        </p:nvSpPr>
        <p:spPr>
          <a:xfrm>
            <a:off x="1753846" y="1129318"/>
            <a:ext cx="1342532" cy="215444"/>
          </a:xfrm>
          <a:prstGeom prst="rect">
            <a:avLst/>
          </a:prstGeom>
          <a:noFill/>
        </p:spPr>
        <p:txBody>
          <a:bodyPr wrap="square" lIns="0" tIns="0" rIns="0" bIns="0" rtlCol="0">
            <a:spAutoFit/>
          </a:bodyPr>
          <a:lstStyle/>
          <a:p>
            <a:pPr algn="ctr"/>
            <a:r>
              <a:rPr lang="fr-FR" sz="1400" b="1" dirty="0"/>
              <a:t>Total G7</a:t>
            </a:r>
          </a:p>
        </p:txBody>
      </p:sp>
      <p:sp>
        <p:nvSpPr>
          <p:cNvPr id="2" name="Slide Number Placeholder 1">
            <a:extLst>
              <a:ext uri="{FF2B5EF4-FFF2-40B4-BE49-F238E27FC236}">
                <a16:creationId xmlns:a16="http://schemas.microsoft.com/office/drawing/2014/main" id="{C63090BB-0BDE-4E8D-BC9E-8928354B8044}"/>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272584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44"/>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WHITE)"/>
  <p:tag name="LOGO_OFFSET_TOP" val="0"/>
  <p:tag name="LOGO_OFFSET_BOTTOM" val="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EC72F4977B442A60B0B870553125C" ma:contentTypeVersion="11" ma:contentTypeDescription="Create a new document." ma:contentTypeScope="" ma:versionID="c0890d443423c772a4df1b19e4aec6e5">
  <xsd:schema xmlns:xsd="http://www.w3.org/2001/XMLSchema" xmlns:xs="http://www.w3.org/2001/XMLSchema" xmlns:p="http://schemas.microsoft.com/office/2006/metadata/properties" xmlns:ns3="2031710a-678f-4ee2-9b18-f6f967caa997" xmlns:ns4="74f06221-d28c-4364-86ef-bcf56a040b5e" targetNamespace="http://schemas.microsoft.com/office/2006/metadata/properties" ma:root="true" ma:fieldsID="197633302124a0e2f00d3c038540273b" ns3:_="" ns4:_="">
    <xsd:import namespace="2031710a-678f-4ee2-9b18-f6f967caa997"/>
    <xsd:import namespace="74f06221-d28c-4364-86ef-bcf56a040b5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1710a-678f-4ee2-9b18-f6f967caa9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f06221-d28c-4364-86ef-bcf56a040b5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661B7-CB8B-498F-AC19-440586913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1710a-678f-4ee2-9b18-f6f967caa997"/>
    <ds:schemaRef ds:uri="74f06221-d28c-4364-86ef-bcf56a040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93883-9DEF-4394-A746-8B0504B231C0}">
  <ds:schemaRefs>
    <ds:schemaRef ds:uri="74f06221-d28c-4364-86ef-bcf56a040b5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031710a-678f-4ee2-9b18-f6f967caa997"/>
    <ds:schemaRef ds:uri="http://www.w3.org/XML/1998/namespace"/>
    <ds:schemaRef ds:uri="http://purl.org/dc/dcmitype/"/>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3032</Words>
  <Application>Microsoft Office PowerPoint</Application>
  <PresentationFormat>Widescreen</PresentationFormat>
  <Paragraphs>453</Paragraphs>
  <Slides>39</Slides>
  <Notes>19</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39</vt:i4>
      </vt:variant>
    </vt:vector>
  </HeadingPairs>
  <TitlesOfParts>
    <vt:vector size="45" baseType="lpstr">
      <vt:lpstr>Kantar Brown TT</vt:lpstr>
      <vt:lpstr>Arial</vt:lpstr>
      <vt:lpstr>Calibri</vt:lpstr>
      <vt:lpstr>Kantar template master</vt:lpstr>
      <vt:lpstr>Content slides - no sub heading</vt:lpstr>
      <vt:lpstr>Technical</vt:lpstr>
      <vt:lpstr>Covid-19 Barometer</vt:lpstr>
      <vt:lpstr>PowerPoint Presentation</vt:lpstr>
      <vt:lpstr>PowerPoint Presentation</vt:lpstr>
      <vt:lpstr>PowerPoint Presentation</vt:lpstr>
      <vt:lpstr>At the point of analysis there were 200,000+ cases, and over 8,500 deaths from Covid-19 </vt:lpstr>
      <vt:lpstr>What we will take you through today…</vt:lpstr>
      <vt:lpstr>PowerPoint Presentation</vt:lpstr>
      <vt:lpstr>Overall, consumers are concerned about the Coronavirus situation, but personal concern remains relatively low</vt:lpstr>
      <vt:lpstr>People are making many changes to their lifestyle in response to the outbreak</vt:lpstr>
      <vt:lpstr>Seven in ten say their household income has or will be affected by coronavirus </vt:lpstr>
      <vt:lpstr>Some markets are more optimistic than others, believing the economy will recover quickly once the situation dies down</vt:lpstr>
      <vt:lpstr>PowerPoint Presentation</vt:lpstr>
      <vt:lpstr>Unsurprisingly cinema is seeing the biggest losses as the virus progresses, whilst TV, online platforms, social networks and messaging apps see the biggest gains</vt:lpstr>
      <vt:lpstr>Unsurprisingly cinema is seeing the biggest losses as the virus progresses, whilst TV, online platforms, social networks and messaging apps see the biggest gains</vt:lpstr>
      <vt:lpstr>WhatsApp has seen the greatest gains, as people look to stay connected</vt:lpstr>
      <vt:lpstr>We see gains in usage across all age groups, but the younger age groups are more likely to increase consumption across all platforms</vt:lpstr>
      <vt:lpstr>The media is critical as the most trustworthy information source</vt:lpstr>
      <vt:lpstr>We identified six core themes from the images shared by people, representing their new needs and approaches </vt:lpstr>
      <vt:lpstr>PowerPoint Presentation</vt:lpstr>
      <vt:lpstr>How should brands navigate the current global crisis? </vt:lpstr>
      <vt:lpstr>Focus on staff welfare should be a company’s first priority.  Companies and brands also have a role to play in supporting governments and consumers through the crisis</vt:lpstr>
      <vt:lpstr>Whilst you might have your business practices right, you need to consider how consumers might perceive your actions</vt:lpstr>
      <vt:lpstr>Do let consumers know how you can help, but think about your messaging carefully, as you don’t want to be seen to be exploiting the situation</vt:lpstr>
      <vt:lpstr>A framework helps explain what we see happening around us</vt:lpstr>
      <vt:lpstr>Human strategies in a time of crisis </vt:lpstr>
      <vt:lpstr>Some brands are taking the lead  </vt:lpstr>
      <vt:lpstr>Other brands are connecting with communities    </vt:lpstr>
      <vt:lpstr>What happens to brand health measures if you stop advertising on TV? Net effects on brand measures 6 months after stopping TV advertising</vt:lpstr>
      <vt:lpstr>What happens if you decrease your adspend?  Simulation for a real beer brand to March 2021</vt:lpstr>
      <vt:lpstr>We’ve seen before that strong brands recovered NINE TIMES faster following the financial crisis of 2008</vt:lpstr>
      <vt:lpstr>PowerPoint Presentation</vt:lpstr>
      <vt:lpstr>Physical stores remain critical for food &amp; beverages and pharmaceutical </vt:lpstr>
      <vt:lpstr>Transacting in-store is down and intention to buy online is increasing</vt:lpstr>
      <vt:lpstr>Retailers around the world are adapting</vt:lpstr>
      <vt:lpstr>PowerPoint Presentation</vt:lpstr>
      <vt:lpstr>PowerPoint Presentation</vt:lpstr>
      <vt:lpstr>PowerPoint Presentation</vt:lpstr>
      <vt:lpstr>Learning from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Roberts, Kristanne  (MBLBL RM)</dc:creator>
  <cp:keywords>Project reference</cp:keywords>
  <dc:description>Date</dc:description>
  <cp:lastModifiedBy>Mead, Louise (TSMLP)</cp:lastModifiedBy>
  <cp:revision>139</cp:revision>
  <cp:lastPrinted>2017-03-24T13:40:26Z</cp:lastPrinted>
  <dcterms:created xsi:type="dcterms:W3CDTF">2020-03-20T09:10:37Z</dcterms:created>
  <dcterms:modified xsi:type="dcterms:W3CDTF">2020-03-25T10:44:18Z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0x0101008ADEC72F4977B442A60B0B870553125C</vt:lpwstr>
  </property>
</Properties>
</file>